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6"/>
  </p:notesMasterIdLst>
  <p:sldIdLst>
    <p:sldId id="256" r:id="rId2"/>
    <p:sldId id="257" r:id="rId3"/>
    <p:sldId id="264" r:id="rId4"/>
    <p:sldId id="265" r:id="rId5"/>
    <p:sldId id="259" r:id="rId6"/>
    <p:sldId id="261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706660104986879"/>
          <c:y val="1.1970479747621388E-3"/>
          <c:w val="0.61293339895013121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</c:v>
                </c:pt>
                <c:pt idx="1">
                  <c:v>Безвозмездное поступление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548</c:v>
                </c:pt>
                <c:pt idx="1">
                  <c:v>3639.3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2.5433398950131192E-2"/>
          <c:y val="0.52135537455440129"/>
          <c:w val="0.32873326771653544"/>
          <c:h val="0.288913367672402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4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2024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2163.1</c:v>
                </c:pt>
                <c:pt idx="1">
                  <c:v>156.80000000000001</c:v>
                </c:pt>
                <c:pt idx="2" formatCode="0.0">
                  <c:v>92</c:v>
                </c:pt>
                <c:pt idx="3">
                  <c:v>281</c:v>
                </c:pt>
                <c:pt idx="4" formatCode="0.0">
                  <c:v>384.1</c:v>
                </c:pt>
                <c:pt idx="5">
                  <c:v>685.9</c:v>
                </c:pt>
                <c:pt idx="6" formatCode="0.0">
                  <c:v>168.9</c:v>
                </c:pt>
                <c:pt idx="7" formatCode="0.0">
                  <c:v>255.5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Проект </a:t>
            </a:r>
            <a:r>
              <a:rPr lang="ru-RU" dirty="0" smtClean="0"/>
              <a:t>решения  «о бюджете</a:t>
            </a:r>
            <a:endParaRPr lang="ru-RU" dirty="0"/>
          </a:p>
          <a:p>
            <a:r>
              <a:rPr lang="ru-RU" dirty="0" smtClean="0"/>
              <a:t>Максимовского сельсовета»</a:t>
            </a:r>
            <a:endParaRPr lang="ru-RU" dirty="0"/>
          </a:p>
          <a:p>
            <a:r>
              <a:rPr lang="ru-RU" dirty="0" smtClean="0"/>
              <a:t>На </a:t>
            </a:r>
            <a:r>
              <a:rPr lang="ru-RU" dirty="0" smtClean="0"/>
              <a:t>2024 </a:t>
            </a:r>
            <a:r>
              <a:rPr lang="ru-RU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936921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50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6328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>
                <a:solidFill>
                  <a:schemeClr val="accent3">
                    <a:lumMod val="50000"/>
                  </a:schemeClr>
                </a:solidFill>
              </a:rPr>
              <a:t>Распределение бюджетных ассигнований  по целевым статьям (муниципальным программам, и непрограммным направлениям деятельности), группам видов расходов классификации расходов  бюджета сельсовета на </a:t>
            </a:r>
            <a:r>
              <a:rPr lang="ru-RU" sz="1100" b="1" i="1" dirty="0" smtClean="0">
                <a:solidFill>
                  <a:schemeClr val="accent3">
                    <a:lumMod val="50000"/>
                  </a:schemeClr>
                </a:solidFill>
              </a:rPr>
              <a:t>2024 </a:t>
            </a:r>
            <a:r>
              <a:rPr lang="ru-RU" sz="1100" b="1" i="1" dirty="0">
                <a:solidFill>
                  <a:schemeClr val="accent3">
                    <a:lumMod val="50000"/>
                  </a:schemeClr>
                </a:solidFill>
              </a:rPr>
              <a:t>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50701"/>
              </p:ext>
            </p:extLst>
          </p:nvPr>
        </p:nvGraphicFramePr>
        <p:xfrm>
          <a:off x="971600" y="1772817"/>
          <a:ext cx="6912768" cy="4062709"/>
        </p:xfrm>
        <a:graphic>
          <a:graphicData uri="http://schemas.openxmlformats.org/drawingml/2006/table">
            <a:tbl>
              <a:tblPr/>
              <a:tblGrid>
                <a:gridCol w="4240081"/>
                <a:gridCol w="804304"/>
                <a:gridCol w="418238"/>
                <a:gridCol w="1450145"/>
              </a:tblGrid>
              <a:tr h="674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ЦСР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ВР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"Устойчивое развитие территории муниципального образования "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20 0 00 00000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ПП"Развитие и сохранение культуры и искусства муниципального образования на "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20 1 00 00000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мероприятие "Передача части полномочий в сфере культуры и библиотечного обслуживания"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20 1 03 00000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осуществление части полномочий по созданию условий для организации досуга и обеспечения жителей услугами организации культуры, созданию условий для развития местного традиционного художественного творчества, участие в сохранении, возрождении, развитии народных художественных промыслов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20 1 03 73030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ПП"Управление и распоряжение муниципальным имуществом муниципального образования"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20 2 00 00000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мероприятие"Мероприятия по эффективному использованию муниципального имущества".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20 2 02 00000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6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муниципального имущества, в том числе земельных участков, и оформление правоустанавливающих документов на объекты собственности Октябрьского района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20 2 02 07770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20 2 02 07770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и проведение мероприятий по реализации муниципальной подпрограммы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20 2 02 07780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685,4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6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 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20 2 02 07780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20 2 02 07780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444,9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26" marR="4826" marT="4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0514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46690"/>
              </p:ext>
            </p:extLst>
          </p:nvPr>
        </p:nvGraphicFramePr>
        <p:xfrm>
          <a:off x="971600" y="1124744"/>
          <a:ext cx="7200800" cy="5052206"/>
        </p:xfrm>
        <a:graphic>
          <a:graphicData uri="http://schemas.openxmlformats.org/drawingml/2006/table">
            <a:tbl>
              <a:tblPr/>
              <a:tblGrid>
                <a:gridCol w="4037491"/>
                <a:gridCol w="787045"/>
                <a:gridCol w="118035"/>
                <a:gridCol w="2258229"/>
              </a:tblGrid>
              <a:tr h="1442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ПП"Комплексные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меры противодействия злоупотреблению наркотиками и их незаконному обороту на территории муниципального образования ".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20 3 00 00000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мероприятие"Реализация на территории поселения целенаправленных мер направленных на противодействие злоупотреблению наркотическими средствами и их незаконному обороту".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20 3 01 00000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7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мероприятия направленные на противодействие злоупотреблению наркотическими средствами и их незаконному обороту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20 3 01 04010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20 3 01 04010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ПП"Развитие физической культуры и спорта на территории муниципального образования ".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20 4 00 00000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мероприятие"Развитие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физической культуры и спорта"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20 4 01 00000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мероприятие, направленные на развитие физической культуры и спорта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20 4 01 14010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содержание методистов по спорту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20 4 01 08540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20 4 01 08540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7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ПП"Развитие жилищно-коммунального хозяйства, сети бытового обслуживания и благоустройства муниципального образования ".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20 5 00 00000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384,1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мероприятие"Мероприятия в рамках благоустройства территорий муниципальных образований"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20 5 04 00000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направленные на прочие мероприятия по благоустройству поселения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20 5 04 08750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20 5 04 08750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ПП"Строительство и ремонт автомобильных дорог, организация транспортного обслуживания на территории муниципального образования ".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20 7 00 00000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мероприятие"Ассигнования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дорожного фонда"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20 7 03 00000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Ассигнования дорожного фонда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20 7 03 08770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20 7 03 08770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130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48519"/>
              </p:ext>
            </p:extLst>
          </p:nvPr>
        </p:nvGraphicFramePr>
        <p:xfrm>
          <a:off x="1547664" y="980728"/>
          <a:ext cx="6264696" cy="5086972"/>
        </p:xfrm>
        <a:graphic>
          <a:graphicData uri="http://schemas.openxmlformats.org/drawingml/2006/table">
            <a:tbl>
              <a:tblPr/>
              <a:tblGrid>
                <a:gridCol w="4104456"/>
                <a:gridCol w="792088"/>
                <a:gridCol w="720080"/>
                <a:gridCol w="648072"/>
              </a:tblGrid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ПП"Защита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населения и территории от чрезвычайных ситуаций, обеспечение пожарной безопасности людей на водных объектах ".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20 8 00 00000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мероприятие "Защита населения от ЧС и ведения военных действий"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20 8 01 00000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предупреждение и ликвидацию последствий чрезвычайных ситуаций и стихийных бедствий природного и техногенного характера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20 8 01 07830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20 8 01 07830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ПП"Противодействие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экстремизму и терроризму на территории муниципального образования ".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20 9 00 00000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Основное мероприятие "Профилактика терроризма и экстремизма"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20 9 01 00000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профилактику терроризма и экстремизма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20 9 01 11020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20 9 01 11020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77 0 00 00000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обеспечение функций Главы муниципального образования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77 7 00 07710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77 7 00 07710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обеспечение функций исполнительных органов муниципальной власти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835,7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бюджетные ассигнования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Резервные фонды местных администраций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77 7 00 07760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бюджетные ассигнования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77 7 00 07760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Доплаты к пенсиям муниципальных служащих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77 7 00 07990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Социальное обеспечение и иные выплаты населению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77 7 00 07990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по переданным полномочиям по формированию и исполнению бюджетов сельсоветов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77 7 00 73020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77 7 00 73020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99 0 00 00000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99 9 00 00000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99 9 00 51180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2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Осуществление первичного воинского учета на териториях, где отсутствуют военные комисариаты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99 9 00 51180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Закупка товаров, работ и услуг для обеспечения государственных (муниципальных) нужд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99 9 00 51180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4187,3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47" marR="3147" marT="3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1675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980728"/>
            <a:ext cx="489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Администрация Максимовского сельсовета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Адрес:676885, Амурская область, Октябрьский район, с.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Максимовка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ул. Ленина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д. 33</a:t>
            </a:r>
          </a:p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ИНН  2821000692 , КПП 282101001</a:t>
            </a:r>
          </a:p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ОГРН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1022801063647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Глава Максимовского сельсовета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Воронцова Лидия Михайловна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Официальный сайт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</a:rPr>
              <a:t>http://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maximovka.ru/index.php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Эл.адрес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makcimovka09876@rambler.ru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373216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Исполнитель  </a:t>
            </a:r>
            <a:r>
              <a:rPr lang="ru-RU" b="1" i="1" u="sng" dirty="0" err="1" smtClean="0">
                <a:solidFill>
                  <a:schemeClr val="accent3">
                    <a:lumMod val="50000"/>
                  </a:schemeClr>
                </a:solidFill>
              </a:rPr>
              <a:t>Е.А.Кравченко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200" smtClean="0"/>
          </a:p>
          <a:p>
            <a:endParaRPr lang="ru-RU" sz="1200" smtClean="0"/>
          </a:p>
          <a:p>
            <a:r>
              <a:rPr lang="ru-RU" sz="1600" b="1" smtClean="0">
                <a:solidFill>
                  <a:schemeClr val="accent3">
                    <a:lumMod val="50000"/>
                  </a:schemeClr>
                </a:solidFill>
              </a:rPr>
              <a:t>Дефицит бюджета </a:t>
            </a:r>
            <a:r>
              <a:rPr lang="ru-RU" sz="1600" smtClean="0">
                <a:solidFill>
                  <a:schemeClr val="accent3">
                    <a:lumMod val="50000"/>
                  </a:schemeClr>
                </a:solidFill>
              </a:rPr>
              <a:t>-  превышение расходов  бюджета над его доходами</a:t>
            </a:r>
          </a:p>
          <a:p>
            <a:endParaRPr lang="ru-RU" sz="160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600" b="1" smtClean="0">
                <a:solidFill>
                  <a:schemeClr val="accent3">
                    <a:lumMod val="50000"/>
                  </a:schemeClr>
                </a:solidFill>
              </a:rPr>
              <a:t>Профицит бюджета </a:t>
            </a:r>
            <a:r>
              <a:rPr lang="ru-RU" sz="1600" smtClean="0">
                <a:solidFill>
                  <a:schemeClr val="accent3">
                    <a:lumMod val="50000"/>
                  </a:schemeClr>
                </a:solidFill>
              </a:rPr>
              <a:t>- превышение  доходов  бюджета над его  расходами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/>
          <a:lstStyle/>
          <a:p>
            <a:pPr algn="ctr"/>
            <a:r>
              <a:rPr lang="ru-RU" sz="2000" b="1" i="1" dirty="0">
                <a:solidFill>
                  <a:srgbClr val="04617B"/>
                </a:solidFill>
                <a:latin typeface="Calibri"/>
              </a:rPr>
              <a:t>Основные характеристики бюджета сельсовета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371924"/>
              </p:ext>
            </p:extLst>
          </p:nvPr>
        </p:nvGraphicFramePr>
        <p:xfrm>
          <a:off x="1403648" y="1700808"/>
          <a:ext cx="6552728" cy="3515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455"/>
                <a:gridCol w="2457273"/>
              </a:tblGrid>
              <a:tr h="6392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Утвердить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  <a:p>
                      <a:endParaRPr lang="ru-RU" dirty="0"/>
                    </a:p>
                  </a:txBody>
                  <a:tcPr marL="78999" marR="78999"/>
                </a:tc>
              </a:tr>
              <a:tr h="5780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Прогнозируемый общий объем доходов</a:t>
                      </a:r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4187,3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</a:tr>
              <a:tr h="101154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общий объем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расходов</a:t>
                      </a:r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4187,3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</a:tr>
              <a:tr h="10115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(профицит)местного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51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Доходы на </a:t>
            </a:r>
            <a:r>
              <a:rPr lang="ru-RU" dirty="0" smtClean="0"/>
              <a:t>2024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65900614"/>
              </p:ext>
            </p:extLst>
          </p:nvPr>
        </p:nvGraphicFramePr>
        <p:xfrm>
          <a:off x="1691680" y="2204864"/>
          <a:ext cx="6096000" cy="413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64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Объем поступлений доходов по основным источникам на 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2024 год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	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181495"/>
              </p:ext>
            </p:extLst>
          </p:nvPr>
        </p:nvGraphicFramePr>
        <p:xfrm>
          <a:off x="1270676" y="1844823"/>
          <a:ext cx="6757708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3210"/>
                <a:gridCol w="3922773"/>
                <a:gridCol w="1271725"/>
              </a:tblGrid>
              <a:tr h="3904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Код бюджетной классификации </a:t>
                      </a:r>
                      <a:r>
                        <a:rPr lang="ru-RU" sz="900" u="none" strike="noStrike" dirty="0" smtClean="0">
                          <a:effectLst/>
                        </a:rPr>
                        <a:t>РФ548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План на </a:t>
                      </a:r>
                      <a:r>
                        <a:rPr lang="ru-RU" sz="900" u="none" strike="noStrike" dirty="0" smtClean="0">
                          <a:effectLst/>
                        </a:rPr>
                        <a:t>2024 </a:t>
                      </a:r>
                      <a:r>
                        <a:rPr lang="ru-RU" sz="900" u="none" strike="noStrike" dirty="0">
                          <a:effectLst/>
                        </a:rPr>
                        <a:t>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ctr"/>
                </a:tc>
              </a:tr>
              <a:tr h="1888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1 00 00000 00 0000 000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548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  <a:tr h="1888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1 01 00000 00 0000 000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НАЛОГИ НА ПРИБЫЛЬ, ДОХОДЫ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  <a:tr h="1888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1 01 02000 01 0000 110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243,0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  <a:tr h="10533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1 01 02010 01 0000 110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243,0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  <a:tr h="157636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1 01 02020 01 0000 110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/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243,0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  <a:tr h="35595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1 05 00000 00 0000 000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НАЛОГИ НА СОВОКУПНЫЙ ДОХОД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  <a:tr h="1888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1 05 03000 01 0000 110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  <a:tr h="1888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1 05 03010 01 0000 110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34,0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99" marR="5899" marT="589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404934"/>
              </p:ext>
            </p:extLst>
          </p:nvPr>
        </p:nvGraphicFramePr>
        <p:xfrm>
          <a:off x="1331641" y="764702"/>
          <a:ext cx="6552727" cy="561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199"/>
                <a:gridCol w="3816424"/>
                <a:gridCol w="936104"/>
              </a:tblGrid>
              <a:tr h="1370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1 06 06000 00 0000 110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Земельный налог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210,0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1370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1 06 06030 00 0000 110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Земельный налог с организаций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5825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1 06 06033 10 0000 110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1370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1 06 06040 00 0000 110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Земельный налог с физических лиц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130,0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5375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1 06 06043 10 0000 110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</a:rPr>
                        <a:t>130,0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1832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1 08 00000 00 0000 000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ГОСУДАРСТВЕННАЯ ПОШЛИНА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804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1 08 04000 01 0000 110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1205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1 08 04020 01 0000 110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2705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1 16 00000 00 0000 000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ШТРАФЫ, САНКЦИИ, ВОЗМЕЩЕНИЕ УЩЕРБА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  <a:tr h="16055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1 16 07000 00 0000 140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дейсьвующей от имени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4" marR="3614" marT="361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72490"/>
              </p:ext>
            </p:extLst>
          </p:nvPr>
        </p:nvGraphicFramePr>
        <p:xfrm>
          <a:off x="1187624" y="764705"/>
          <a:ext cx="6696744" cy="5587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4320480"/>
                <a:gridCol w="936104"/>
              </a:tblGrid>
              <a:tr h="5760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1 16 07090 00 0000 140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5713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1 16 07090 10 0000 140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муниципальным органом, (муниципальным казенным учреждением) сельского поселения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1 17 00000 00 0000 000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ПРОЧИЕ НЕНАЛОГОВЫЕ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30,0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1 17 05000 00 0000 180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30,0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1 17 05050 10 0000 180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Прочие неналоговые доходы бюджетов сельских поселений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30,0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2 00 00000 00 0000 000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БЕЗВОЗМЕЗДНЫЕ ПОСТУПЛЕНИЯ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3 </a:t>
                      </a:r>
                      <a:r>
                        <a:rPr lang="ru-RU" sz="800" u="none" strike="noStrike" dirty="0" smtClean="0">
                          <a:effectLst/>
                        </a:rPr>
                        <a:t>639,3,0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28732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2 02 00000 00 0000 000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3 </a:t>
                      </a:r>
                      <a:r>
                        <a:rPr lang="ru-RU" sz="800" u="none" strike="noStrike" dirty="0" smtClean="0">
                          <a:effectLst/>
                        </a:rPr>
                        <a:t>639,3,0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28732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2 02 10000 00 0000 150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2 02 16001 00 0000 150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Дотации на выравнивание бюджетной обеспеченности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28732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2 02 16001 10 0000 150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28732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2 02 30000 00 0000 150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2891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2 02 35118 00 0000 150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Субвенции бюджетам на осуществление первичного воинского учета на территориях, где отсутствуют военные комиссариаты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</a:rPr>
                        <a:t>149,3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29186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2 02 35118 10 0000 150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</a:rPr>
                        <a:t>149,3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2 02 40000 00 0000 150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Иные межбюджетные трансферты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4141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2 02 40014 00 0000 150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Межбюджетные трансферты, передаваемые бюджетам муниципальных образований на осуществление части полномочий по решению вопросов местного значения в соответствии с заключенными соглашениями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4993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2 02 40014 10 0000150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2 02 49999 00 0000 150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Прочие межбюджетные трансферты, передаваемые бюджетам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1365,0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28732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2 02 49999 10 0000 150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1365,0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  <a:tr h="14529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66" marR="3166" marT="3166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ВСЕГО ДОХОДОВ: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</a:rPr>
                        <a:t>4187,3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66" marR="3166" marT="31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213889"/>
              </p:ext>
            </p:extLst>
          </p:nvPr>
        </p:nvGraphicFramePr>
        <p:xfrm>
          <a:off x="1199357" y="764705"/>
          <a:ext cx="6464299" cy="504055"/>
        </p:xfrm>
        <a:graphic>
          <a:graphicData uri="http://schemas.openxmlformats.org/drawingml/2006/table">
            <a:tbl>
              <a:tblPr/>
              <a:tblGrid>
                <a:gridCol w="6464299"/>
              </a:tblGrid>
              <a:tr h="504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Распределение бюджетных ассигнований по  разделам, подразделам классификации расходов местного бюджета на </a:t>
                      </a:r>
                      <a:r>
                        <a:rPr lang="ru-RU" sz="1400" b="1" i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2024 </a:t>
                      </a:r>
                      <a:r>
                        <a:rPr lang="ru-RU" sz="1400" b="1" i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 CYR"/>
                        </a:rPr>
                        <a:t>год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768497"/>
              </p:ext>
            </p:extLst>
          </p:nvPr>
        </p:nvGraphicFramePr>
        <p:xfrm>
          <a:off x="1331640" y="1268760"/>
          <a:ext cx="6264696" cy="467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Лист" r:id="rId3" imgW="8086649" imgH="5724560" progId="Excel.Sheet.12">
                  <p:embed/>
                </p:oleObj>
              </mc:Choice>
              <mc:Fallback>
                <p:oleObj name="Лист" r:id="rId3" imgW="8086649" imgH="5724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268760"/>
                        <a:ext cx="6264696" cy="4672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83228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7055"/>
              </p:ext>
            </p:extLst>
          </p:nvPr>
        </p:nvGraphicFramePr>
        <p:xfrm>
          <a:off x="724998" y="764704"/>
          <a:ext cx="6993427" cy="3719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Лист" r:id="rId3" imgW="6315151" imgH="2981360" progId="Excel.Sheet.12">
                  <p:embed/>
                </p:oleObj>
              </mc:Choice>
              <mc:Fallback>
                <p:oleObj name="Лист" r:id="rId3" imgW="6315151" imgH="2981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4998" y="764704"/>
                        <a:ext cx="6993427" cy="3719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8957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1480</TotalTime>
  <Words>1691</Words>
  <Application>Microsoft Office PowerPoint</Application>
  <PresentationFormat>Экран (4:3)</PresentationFormat>
  <Paragraphs>378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Остин</vt:lpstr>
      <vt:lpstr>Microsoft Excel Worksheet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характеристики бюджета сельсовета</vt:lpstr>
      <vt:lpstr>Доходы на 2024 год</vt:lpstr>
      <vt:lpstr>Объем поступлений доходов по основным источникам на 2024 год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Buh kso</cp:lastModifiedBy>
  <cp:revision>94</cp:revision>
  <cp:lastPrinted>2017-04-14T02:36:51Z</cp:lastPrinted>
  <dcterms:created xsi:type="dcterms:W3CDTF">2015-12-28T04:15:06Z</dcterms:created>
  <dcterms:modified xsi:type="dcterms:W3CDTF">2023-11-14T05:31:16Z</dcterms:modified>
</cp:coreProperties>
</file>