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1" r:id="rId6"/>
    <p:sldId id="263" r:id="rId7"/>
    <p:sldId id="273" r:id="rId8"/>
    <p:sldId id="276" r:id="rId9"/>
    <p:sldId id="280" r:id="rId10"/>
    <p:sldId id="262" r:id="rId11"/>
    <p:sldId id="264" r:id="rId12"/>
    <p:sldId id="267" r:id="rId13"/>
    <p:sldId id="265" r:id="rId14"/>
    <p:sldId id="268" r:id="rId15"/>
    <p:sldId id="269" r:id="rId16"/>
    <p:sldId id="271" r:id="rId17"/>
    <p:sldId id="272" r:id="rId18"/>
    <p:sldId id="281" r:id="rId19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Исполнение доходов за </a:t>
            </a:r>
            <a:r>
              <a:rPr lang="ru-RU" dirty="0" smtClean="0"/>
              <a:t>2020г</a:t>
            </a:r>
            <a:r>
              <a:rPr lang="ru-RU" dirty="0"/>
              <a:t>. (</a:t>
            </a:r>
            <a:r>
              <a:rPr lang="ru-RU" dirty="0" err="1"/>
              <a:t>тыс.руб</a:t>
            </a:r>
            <a:r>
              <a:rPr lang="ru-RU" dirty="0"/>
              <a:t>.)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2020г. (тыс.руб.)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620.6</c:v>
                </c:pt>
                <c:pt idx="1">
                  <c:v>146.9</c:v>
                </c:pt>
                <c:pt idx="2">
                  <c:v>3383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 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42.2</c:v>
                </c:pt>
                <c:pt idx="1">
                  <c:v>40.5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22.2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519040"/>
        <c:axId val="48520576"/>
      </c:barChart>
      <c:catAx>
        <c:axId val="48519040"/>
        <c:scaling>
          <c:orientation val="minMax"/>
        </c:scaling>
        <c:delete val="0"/>
        <c:axPos val="b"/>
        <c:majorTickMark val="out"/>
        <c:minorTickMark val="none"/>
        <c:tickLblPos val="nextTo"/>
        <c:crossAx val="48520576"/>
        <c:crosses val="autoZero"/>
        <c:auto val="1"/>
        <c:lblAlgn val="ctr"/>
        <c:lblOffset val="100"/>
        <c:noMultiLvlLbl val="0"/>
      </c:catAx>
      <c:valAx>
        <c:axId val="48520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5190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86862058909302"/>
          <c:y val="3.9249326607398251E-2"/>
          <c:w val="0.84088983668708062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89.6</c:v>
                </c:pt>
                <c:pt idx="1">
                  <c:v>89.6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2019год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96.6</c:v>
                </c:pt>
                <c:pt idx="1">
                  <c:v>96.6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248768"/>
        <c:axId val="95250304"/>
      </c:barChart>
      <c:catAx>
        <c:axId val="95248768"/>
        <c:scaling>
          <c:orientation val="minMax"/>
        </c:scaling>
        <c:delete val="0"/>
        <c:axPos val="b"/>
        <c:majorTickMark val="out"/>
        <c:minorTickMark val="none"/>
        <c:tickLblPos val="nextTo"/>
        <c:crossAx val="95250304"/>
        <c:crosses val="autoZero"/>
        <c:auto val="1"/>
        <c:lblAlgn val="ctr"/>
        <c:lblOffset val="100"/>
        <c:noMultiLvlLbl val="0"/>
      </c:catAx>
      <c:valAx>
        <c:axId val="95250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248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2019г</a:t>
            </a:r>
            <a:r>
              <a:rPr lang="ru-RU" dirty="0"/>
              <a:t>. </a:t>
            </a:r>
            <a:r>
              <a:rPr lang="ru-RU" dirty="0" err="1"/>
              <a:t>Тыс.руб</a:t>
            </a:r>
            <a:endParaRPr lang="ru-RU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288.10000000000002</c:v>
                </c:pt>
                <c:pt idx="1">
                  <c:v>257.60000000000002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7965696"/>
        <c:axId val="67967232"/>
        <c:axId val="0"/>
      </c:bar3DChart>
      <c:catAx>
        <c:axId val="67965696"/>
        <c:scaling>
          <c:orientation val="minMax"/>
        </c:scaling>
        <c:delete val="0"/>
        <c:axPos val="b"/>
        <c:majorTickMark val="out"/>
        <c:minorTickMark val="none"/>
        <c:tickLblPos val="nextTo"/>
        <c:crossAx val="67967232"/>
        <c:crosses val="autoZero"/>
        <c:auto val="1"/>
        <c:lblAlgn val="ctr"/>
        <c:lblOffset val="100"/>
        <c:noMultiLvlLbl val="0"/>
      </c:catAx>
      <c:valAx>
        <c:axId val="67967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9656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 err="1"/>
              <a:t>г.тыс.руб</a:t>
            </a:r>
            <a:endParaRPr lang="ru-RU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167.4</c:v>
                </c:pt>
                <c:pt idx="1">
                  <c:v>167.4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7979904"/>
        <c:axId val="98832768"/>
        <c:axId val="0"/>
      </c:bar3DChart>
      <c:catAx>
        <c:axId val="67979904"/>
        <c:scaling>
          <c:orientation val="minMax"/>
        </c:scaling>
        <c:delete val="0"/>
        <c:axPos val="b"/>
        <c:majorTickMark val="out"/>
        <c:minorTickMark val="none"/>
        <c:tickLblPos val="nextTo"/>
        <c:crossAx val="98832768"/>
        <c:crosses val="autoZero"/>
        <c:auto val="1"/>
        <c:lblAlgn val="ctr"/>
        <c:lblOffset val="100"/>
        <c:noMultiLvlLbl val="0"/>
      </c:catAx>
      <c:valAx>
        <c:axId val="98832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9799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2019г</a:t>
            </a:r>
            <a:r>
              <a:rPr lang="ru-RU" dirty="0"/>
              <a:t>. </a:t>
            </a:r>
            <a:r>
              <a:rPr lang="ru-RU" dirty="0" err="1"/>
              <a:t>Тыс.руб</a:t>
            </a:r>
            <a:endParaRPr lang="ru-RU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147.4</c:v>
                </c:pt>
                <c:pt idx="1">
                  <c:v>147.4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8854784"/>
        <c:axId val="98856320"/>
        <c:axId val="0"/>
      </c:bar3DChart>
      <c:catAx>
        <c:axId val="98854784"/>
        <c:scaling>
          <c:orientation val="minMax"/>
        </c:scaling>
        <c:delete val="0"/>
        <c:axPos val="b"/>
        <c:majorTickMark val="out"/>
        <c:minorTickMark val="none"/>
        <c:tickLblPos val="nextTo"/>
        <c:crossAx val="98856320"/>
        <c:crosses val="autoZero"/>
        <c:auto val="1"/>
        <c:lblAlgn val="ctr"/>
        <c:lblOffset val="100"/>
        <c:noMultiLvlLbl val="0"/>
      </c:catAx>
      <c:valAx>
        <c:axId val="98856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8547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2020г.тыс.руб</a:t>
            </a:r>
            <a:r>
              <a:rPr lang="ru-RU" dirty="0"/>
              <a:t>.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1252</c:v>
                </c:pt>
                <c:pt idx="1">
                  <c:v>850.8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8889728"/>
        <c:axId val="98891264"/>
        <c:axId val="0"/>
      </c:bar3DChart>
      <c:catAx>
        <c:axId val="98889728"/>
        <c:scaling>
          <c:orientation val="minMax"/>
        </c:scaling>
        <c:delete val="0"/>
        <c:axPos val="b"/>
        <c:majorTickMark val="out"/>
        <c:minorTickMark val="none"/>
        <c:tickLblPos val="nextTo"/>
        <c:crossAx val="98891264"/>
        <c:crosses val="autoZero"/>
        <c:auto val="1"/>
        <c:lblAlgn val="ctr"/>
        <c:lblOffset val="100"/>
        <c:noMultiLvlLbl val="0"/>
      </c:catAx>
      <c:valAx>
        <c:axId val="98891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889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 err="1"/>
              <a:t>г.тыс.руб</a:t>
            </a:r>
            <a:r>
              <a:rPr lang="ru-RU" dirty="0"/>
              <a:t>.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 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834.4</c:v>
                </c:pt>
                <c:pt idx="1">
                  <c:v>833.4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0658176"/>
        <c:axId val="100664064"/>
        <c:axId val="0"/>
      </c:bar3DChart>
      <c:catAx>
        <c:axId val="100658176"/>
        <c:scaling>
          <c:orientation val="minMax"/>
        </c:scaling>
        <c:delete val="0"/>
        <c:axPos val="b"/>
        <c:majorTickMark val="out"/>
        <c:minorTickMark val="none"/>
        <c:tickLblPos val="nextTo"/>
        <c:crossAx val="100664064"/>
        <c:crosses val="autoZero"/>
        <c:auto val="1"/>
        <c:lblAlgn val="ctr"/>
        <c:lblOffset val="100"/>
        <c:noMultiLvlLbl val="0"/>
      </c:catAx>
      <c:valAx>
        <c:axId val="100664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6581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г.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888.8</c:v>
                </c:pt>
                <c:pt idx="1">
                  <c:v>783.7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0689024"/>
        <c:axId val="100690560"/>
        <c:axId val="0"/>
      </c:bar3DChart>
      <c:catAx>
        <c:axId val="100689024"/>
        <c:scaling>
          <c:orientation val="minMax"/>
        </c:scaling>
        <c:delete val="0"/>
        <c:axPos val="b"/>
        <c:majorTickMark val="out"/>
        <c:minorTickMark val="none"/>
        <c:tickLblPos val="nextTo"/>
        <c:crossAx val="100690560"/>
        <c:crosses val="autoZero"/>
        <c:auto val="1"/>
        <c:lblAlgn val="ctr"/>
        <c:lblOffset val="100"/>
        <c:noMultiLvlLbl val="0"/>
      </c:catAx>
      <c:valAx>
        <c:axId val="100690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6890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2019г.тыс.руб</a:t>
            </a:r>
            <a:r>
              <a:rPr lang="ru-RU" dirty="0"/>
              <a:t>.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139.1</c:v>
                </c:pt>
                <c:pt idx="1">
                  <c:v>138.9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05009536"/>
        <c:axId val="105011072"/>
        <c:axId val="0"/>
      </c:bar3DChart>
      <c:catAx>
        <c:axId val="105009536"/>
        <c:scaling>
          <c:orientation val="minMax"/>
        </c:scaling>
        <c:delete val="0"/>
        <c:axPos val="b"/>
        <c:majorTickMark val="out"/>
        <c:minorTickMark val="none"/>
        <c:tickLblPos val="nextTo"/>
        <c:crossAx val="105011072"/>
        <c:crosses val="autoZero"/>
        <c:auto val="1"/>
        <c:lblAlgn val="ctr"/>
        <c:lblOffset val="100"/>
        <c:noMultiLvlLbl val="0"/>
      </c:catAx>
      <c:valAx>
        <c:axId val="105011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0095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 err="1"/>
              <a:t>г.тыс.руб</a:t>
            </a:r>
            <a:endParaRPr lang="ru-RU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144.4</c:v>
                </c:pt>
                <c:pt idx="1">
                  <c:v>144.4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05031936"/>
        <c:axId val="105033728"/>
        <c:axId val="0"/>
      </c:bar3DChart>
      <c:catAx>
        <c:axId val="105031936"/>
        <c:scaling>
          <c:orientation val="minMax"/>
        </c:scaling>
        <c:delete val="0"/>
        <c:axPos val="b"/>
        <c:majorTickMark val="out"/>
        <c:minorTickMark val="none"/>
        <c:tickLblPos val="nextTo"/>
        <c:crossAx val="105033728"/>
        <c:crosses val="autoZero"/>
        <c:auto val="1"/>
        <c:lblAlgn val="ctr"/>
        <c:lblOffset val="100"/>
        <c:noMultiLvlLbl val="0"/>
      </c:catAx>
      <c:valAx>
        <c:axId val="105033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0319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/>
              <a:t>г. </a:t>
            </a:r>
            <a:r>
              <a:rPr lang="ru-RU" dirty="0" err="1"/>
              <a:t>Тыс.руб</a:t>
            </a:r>
            <a:endParaRPr lang="ru-RU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239</c:v>
                </c:pt>
                <c:pt idx="1">
                  <c:v>173.5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840576"/>
        <c:axId val="40891520"/>
      </c:barChart>
      <c:catAx>
        <c:axId val="40840576"/>
        <c:scaling>
          <c:orientation val="minMax"/>
        </c:scaling>
        <c:delete val="0"/>
        <c:axPos val="b"/>
        <c:majorTickMark val="out"/>
        <c:minorTickMark val="none"/>
        <c:tickLblPos val="nextTo"/>
        <c:crossAx val="40891520"/>
        <c:crosses val="autoZero"/>
        <c:auto val="1"/>
        <c:lblAlgn val="ctr"/>
        <c:lblOffset val="100"/>
        <c:noMultiLvlLbl val="0"/>
      </c:catAx>
      <c:valAx>
        <c:axId val="40891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840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2020г</a:t>
            </a:r>
            <a:r>
              <a:rPr lang="ru-RU" dirty="0"/>
              <a:t>.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176</c:v>
                </c:pt>
                <c:pt idx="1">
                  <c:v>172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924288"/>
        <c:axId val="40925824"/>
      </c:barChart>
      <c:catAx>
        <c:axId val="40924288"/>
        <c:scaling>
          <c:orientation val="minMax"/>
        </c:scaling>
        <c:delete val="0"/>
        <c:axPos val="b"/>
        <c:majorTickMark val="out"/>
        <c:minorTickMark val="none"/>
        <c:tickLblPos val="nextTo"/>
        <c:crossAx val="40925824"/>
        <c:crosses val="autoZero"/>
        <c:auto val="1"/>
        <c:lblAlgn val="ctr"/>
        <c:lblOffset val="100"/>
        <c:noMultiLvlLbl val="0"/>
      </c:catAx>
      <c:valAx>
        <c:axId val="40925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924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320</c:v>
                </c:pt>
                <c:pt idx="1">
                  <c:v>295.8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956288"/>
        <c:axId val="40957824"/>
        <c:axId val="0"/>
      </c:bar3DChart>
      <c:catAx>
        <c:axId val="40956288"/>
        <c:scaling>
          <c:orientation val="minMax"/>
        </c:scaling>
        <c:delete val="0"/>
        <c:axPos val="b"/>
        <c:majorTickMark val="out"/>
        <c:minorTickMark val="none"/>
        <c:tickLblPos val="nextTo"/>
        <c:crossAx val="40957824"/>
        <c:crosses val="autoZero"/>
        <c:auto val="1"/>
        <c:lblAlgn val="ctr"/>
        <c:lblOffset val="100"/>
        <c:noMultiLvlLbl val="0"/>
      </c:catAx>
      <c:valAx>
        <c:axId val="40957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956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 err="1"/>
              <a:t>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400</c:v>
                </c:pt>
                <c:pt idx="1">
                  <c:v>282.7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947136"/>
        <c:axId val="45948928"/>
        <c:axId val="0"/>
      </c:bar3DChart>
      <c:catAx>
        <c:axId val="45947136"/>
        <c:scaling>
          <c:orientation val="minMax"/>
        </c:scaling>
        <c:delete val="0"/>
        <c:axPos val="b"/>
        <c:majorTickMark val="out"/>
        <c:minorTickMark val="none"/>
        <c:tickLblPos val="nextTo"/>
        <c:crossAx val="45948928"/>
        <c:crosses val="autoZero"/>
        <c:auto val="1"/>
        <c:lblAlgn val="ctr"/>
        <c:lblOffset val="100"/>
        <c:noMultiLvlLbl val="0"/>
      </c:catAx>
      <c:valAx>
        <c:axId val="45948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947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2383.9</c:v>
                </c:pt>
                <c:pt idx="1">
                  <c:v>2384.5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22656"/>
        <c:axId val="46024192"/>
        <c:axId val="0"/>
      </c:bar3DChart>
      <c:catAx>
        <c:axId val="46022656"/>
        <c:scaling>
          <c:orientation val="minMax"/>
        </c:scaling>
        <c:delete val="0"/>
        <c:axPos val="b"/>
        <c:majorTickMark val="out"/>
        <c:minorTickMark val="none"/>
        <c:tickLblPos val="nextTo"/>
        <c:crossAx val="46024192"/>
        <c:crosses val="autoZero"/>
        <c:auto val="1"/>
        <c:lblAlgn val="ctr"/>
        <c:lblOffset val="100"/>
        <c:noMultiLvlLbl val="0"/>
      </c:catAx>
      <c:valAx>
        <c:axId val="46024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0226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3383</c:v>
                </c:pt>
                <c:pt idx="1">
                  <c:v>3383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302336"/>
        <c:axId val="46303872"/>
        <c:axId val="0"/>
      </c:bar3DChart>
      <c:catAx>
        <c:axId val="46302336"/>
        <c:scaling>
          <c:orientation val="minMax"/>
        </c:scaling>
        <c:delete val="0"/>
        <c:axPos val="b"/>
        <c:majorTickMark val="out"/>
        <c:minorTickMark val="none"/>
        <c:tickLblPos val="nextTo"/>
        <c:crossAx val="46303872"/>
        <c:crosses val="autoZero"/>
        <c:auto val="1"/>
        <c:lblAlgn val="ctr"/>
        <c:lblOffset val="100"/>
        <c:noMultiLvlLbl val="0"/>
      </c:catAx>
      <c:valAx>
        <c:axId val="46303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3023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Исполнение расходов</a:t>
            </a:r>
            <a:r>
              <a:rPr lang="ru-RU" baseline="0" dirty="0" smtClean="0"/>
              <a:t> за </a:t>
            </a:r>
            <a:r>
              <a:rPr lang="ru-RU" dirty="0" smtClean="0"/>
              <a:t> 2020г</a:t>
            </a:r>
            <a:r>
              <a:rPr lang="ru-RU" dirty="0"/>
              <a:t>. (</a:t>
            </a:r>
            <a:r>
              <a:rPr lang="ru-RU" dirty="0" err="1"/>
              <a:t>тыс.руб</a:t>
            </a:r>
            <a:r>
              <a:rPr lang="ru-RU" dirty="0"/>
              <a:t>.)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2020г. (тыс.руб.)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Благоустройство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1573.5</c:v>
                </c:pt>
                <c:pt idx="1">
                  <c:v>117.8</c:v>
                </c:pt>
                <c:pt idx="2">
                  <c:v>3.2</c:v>
                </c:pt>
                <c:pt idx="3">
                  <c:v>188.2</c:v>
                </c:pt>
                <c:pt idx="4">
                  <c:v>783.7</c:v>
                </c:pt>
                <c:pt idx="5">
                  <c:v>144.4</c:v>
                </c:pt>
                <c:pt idx="6">
                  <c:v>850.8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1606.6</c:v>
                </c:pt>
                <c:pt idx="1">
                  <c:v>1555.1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1632.1</c:v>
                </c:pt>
                <c:pt idx="1">
                  <c:v>1573.5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654400"/>
        <c:axId val="47656320"/>
      </c:barChart>
      <c:catAx>
        <c:axId val="47654400"/>
        <c:scaling>
          <c:orientation val="minMax"/>
        </c:scaling>
        <c:delete val="0"/>
        <c:axPos val="b"/>
        <c:majorTickMark val="out"/>
        <c:minorTickMark val="none"/>
        <c:tickLblPos val="nextTo"/>
        <c:crossAx val="47656320"/>
        <c:crosses val="autoZero"/>
        <c:auto val="1"/>
        <c:lblAlgn val="ctr"/>
        <c:lblOffset val="100"/>
        <c:noMultiLvlLbl val="0"/>
      </c:catAx>
      <c:valAx>
        <c:axId val="47656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6544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3EA75-9F7F-4488-A2BC-C022EC7E706E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D6B6A-F4BB-4FB1-8197-26051B8C0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296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D6B6A-F4BB-4FB1-8197-26051B8C032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421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82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58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81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57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32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39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69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77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41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7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2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02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cuzmi.masha@yandex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780108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БЮДЖ</a:t>
            </a:r>
            <a:r>
              <a:rPr lang="ru-RU" dirty="0" smtClean="0">
                <a:solidFill>
                  <a:srgbClr val="FF0000"/>
                </a:solidFill>
              </a:rPr>
              <a:t>ЕТ ДЛЯ ГРАЖДАН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К решению № </a:t>
            </a:r>
            <a:r>
              <a:rPr lang="ru-RU" dirty="0" smtClean="0"/>
              <a:t>12 </a:t>
            </a:r>
            <a:r>
              <a:rPr lang="ru-RU" dirty="0"/>
              <a:t>от </a:t>
            </a:r>
            <a:r>
              <a:rPr lang="ru-RU" dirty="0" smtClean="0"/>
              <a:t>30.04.2021 </a:t>
            </a:r>
            <a:r>
              <a:rPr lang="ru-RU" dirty="0"/>
              <a:t>об исполнении бюджета Муниципального образования</a:t>
            </a:r>
          </a:p>
          <a:p>
            <a:r>
              <a:rPr lang="ru-RU" dirty="0"/>
              <a:t>«</a:t>
            </a:r>
            <a:r>
              <a:rPr lang="ru-RU" dirty="0" err="1"/>
              <a:t>Максимовский</a:t>
            </a:r>
            <a:r>
              <a:rPr lang="ru-RU" dirty="0"/>
              <a:t> сельсовет»</a:t>
            </a:r>
          </a:p>
          <a:p>
            <a:r>
              <a:rPr lang="ru-RU" dirty="0"/>
              <a:t>Октябрьского района Амурской области за </a:t>
            </a:r>
            <a:r>
              <a:rPr lang="ru-RU" dirty="0" smtClean="0"/>
              <a:t>2020 </a:t>
            </a:r>
            <a:r>
              <a:rPr lang="ru-RU" dirty="0"/>
              <a:t>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31620955"/>
              </p:ext>
            </p:extLst>
          </p:nvPr>
        </p:nvGraphicFramePr>
        <p:xfrm>
          <a:off x="1403648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6394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Общегосударственные вопросы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4676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35696" y="1196752"/>
            <a:ext cx="5533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функционирование аппарата 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129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безопасность и правоохранительная деятельность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5537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623" y="1437087"/>
            <a:ext cx="7406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Расходы на защиту населения и территорий от чрезвычайных ситуаций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280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оборона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6079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7544" y="1054477"/>
            <a:ext cx="8491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Расходы на осуществления первичного воинского учета на территориях </a:t>
            </a:r>
          </a:p>
          <a:p>
            <a:r>
              <a:rPr lang="ru-RU" dirty="0" smtClean="0"/>
              <a:t>где отсутствуют военные комиссариаты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460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06124574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5176456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1268760"/>
            <a:ext cx="720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дорожного хозяйства на содержание автомобильных дорог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225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Жилищно-коммунальное хозяйство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28284081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53339956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79712" y="1196752"/>
            <a:ext cx="539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благоустройство поселений сельсовета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391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Культура , кинематография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25982690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82129334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91207" y="1196752"/>
            <a:ext cx="693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содержания имущества  (оплата коммунальных услуг)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90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Социальная политика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70899196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754116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1268760"/>
            <a:ext cx="6268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 на доплату к пенсии </a:t>
            </a:r>
            <a:r>
              <a:rPr lang="ru-RU" dirty="0"/>
              <a:t> </a:t>
            </a:r>
            <a:r>
              <a:rPr lang="ru-RU" dirty="0" smtClean="0"/>
              <a:t>муниципальных служащих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810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1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sz="3900" dirty="0" smtClean="0">
                <a:solidFill>
                  <a:srgbClr val="0070C0"/>
                </a:solidFill>
              </a:rPr>
              <a:t>Администрация Максимовского сельсовета</a:t>
            </a:r>
            <a:r>
              <a:rPr lang="en-US" sz="3900" dirty="0" smtClean="0">
                <a:solidFill>
                  <a:srgbClr val="0070C0"/>
                </a:solidFill>
              </a:rPr>
              <a:t/>
            </a:r>
            <a:br>
              <a:rPr lang="en-US" sz="3900" dirty="0" smtClean="0">
                <a:solidFill>
                  <a:srgbClr val="0070C0"/>
                </a:solidFill>
              </a:rPr>
            </a:br>
            <a:r>
              <a:rPr lang="ru-RU" sz="3900" dirty="0" smtClean="0">
                <a:solidFill>
                  <a:srgbClr val="0070C0"/>
                </a:solidFill>
              </a:rPr>
              <a:t>Глава: Воронцова Лидия </a:t>
            </a:r>
            <a:r>
              <a:rPr lang="ru-RU" sz="3900" dirty="0" err="1" smtClean="0">
                <a:solidFill>
                  <a:srgbClr val="0070C0"/>
                </a:solidFill>
              </a:rPr>
              <a:t>Михаиловна</a:t>
            </a:r>
            <a:endParaRPr lang="ru-RU" sz="3900" dirty="0" smtClean="0">
              <a:solidFill>
                <a:srgbClr val="0070C0"/>
              </a:solidFill>
            </a:endParaRPr>
          </a:p>
          <a:p>
            <a:r>
              <a:rPr lang="ru-RU" sz="3900" dirty="0" smtClean="0">
                <a:solidFill>
                  <a:srgbClr val="0070C0"/>
                </a:solidFill>
              </a:rPr>
              <a:t>6766</a:t>
            </a:r>
            <a:r>
              <a:rPr lang="en-US" sz="3900" dirty="0" smtClean="0">
                <a:solidFill>
                  <a:srgbClr val="0070C0"/>
                </a:solidFill>
              </a:rPr>
              <a:t>42</a:t>
            </a:r>
            <a:r>
              <a:rPr lang="ru-RU" sz="3900" dirty="0" smtClean="0">
                <a:solidFill>
                  <a:srgbClr val="0070C0"/>
                </a:solidFill>
              </a:rPr>
              <a:t> Амурская область </a:t>
            </a:r>
          </a:p>
          <a:p>
            <a:r>
              <a:rPr lang="ru-RU" sz="3900" dirty="0" smtClean="0">
                <a:solidFill>
                  <a:srgbClr val="0070C0"/>
                </a:solidFill>
              </a:rPr>
              <a:t>Октябрьский район</a:t>
            </a:r>
          </a:p>
          <a:p>
            <a:r>
              <a:rPr lang="ru-RU" sz="3900" dirty="0">
                <a:solidFill>
                  <a:srgbClr val="0070C0"/>
                </a:solidFill>
              </a:rPr>
              <a:t>с</a:t>
            </a:r>
            <a:r>
              <a:rPr lang="ru-RU" sz="3900" dirty="0" smtClean="0">
                <a:solidFill>
                  <a:srgbClr val="0070C0"/>
                </a:solidFill>
              </a:rPr>
              <a:t>ело </a:t>
            </a:r>
            <a:r>
              <a:rPr lang="ru-RU" sz="3900" dirty="0" err="1" smtClean="0">
                <a:solidFill>
                  <a:srgbClr val="0070C0"/>
                </a:solidFill>
              </a:rPr>
              <a:t>Максимовка</a:t>
            </a:r>
            <a:endParaRPr lang="ru-RU" sz="3900" dirty="0" smtClean="0">
              <a:solidFill>
                <a:srgbClr val="0070C0"/>
              </a:solidFill>
            </a:endParaRPr>
          </a:p>
          <a:p>
            <a:r>
              <a:rPr lang="ru-RU" sz="3900" dirty="0">
                <a:solidFill>
                  <a:srgbClr val="0070C0"/>
                </a:solidFill>
              </a:rPr>
              <a:t>у</a:t>
            </a:r>
            <a:r>
              <a:rPr lang="ru-RU" sz="3900" dirty="0" smtClean="0">
                <a:solidFill>
                  <a:srgbClr val="0070C0"/>
                </a:solidFill>
              </a:rPr>
              <a:t>лица Ленина 33</a:t>
            </a:r>
          </a:p>
          <a:p>
            <a:r>
              <a:rPr lang="ru-RU" sz="3900" dirty="0" smtClean="0">
                <a:solidFill>
                  <a:srgbClr val="0070C0"/>
                </a:solidFill>
              </a:rPr>
              <a:t>Тел/факс 8(41652)26222</a:t>
            </a:r>
          </a:p>
          <a:p>
            <a:r>
              <a:rPr lang="ru-RU" sz="3900" dirty="0" smtClean="0">
                <a:solidFill>
                  <a:srgbClr val="0070C0"/>
                </a:solidFill>
              </a:rPr>
              <a:t>Электронный адрес: </a:t>
            </a:r>
            <a:r>
              <a:rPr lang="en-US" sz="3900" dirty="0" smtClean="0">
                <a:solidFill>
                  <a:srgbClr val="0070C0"/>
                </a:solidFill>
              </a:rPr>
              <a:t>makcimovka09876@rambler</a:t>
            </a:r>
            <a:r>
              <a:rPr lang="en-US" sz="3900" dirty="0" smtClean="0">
                <a:solidFill>
                  <a:srgbClr val="0070C0"/>
                </a:solidFill>
                <a:hlinkClick r:id="rId2"/>
              </a:rPr>
              <a:t>.ru</a:t>
            </a:r>
            <a:endParaRPr lang="en-US" sz="3900" dirty="0" smtClean="0">
              <a:solidFill>
                <a:srgbClr val="0070C0"/>
              </a:solidFill>
            </a:endParaRPr>
          </a:p>
          <a:p>
            <a:r>
              <a:rPr lang="ru-RU" sz="3900" dirty="0" smtClean="0">
                <a:solidFill>
                  <a:srgbClr val="0070C0"/>
                </a:solidFill>
              </a:rPr>
              <a:t>Исполнитель: Журба М.В.</a:t>
            </a:r>
            <a:endParaRPr lang="ru-RU" sz="3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212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B0F0"/>
                </a:solidFill>
              </a:rPr>
              <a:t>Доходы бюджета                       </a:t>
            </a:r>
            <a:r>
              <a:rPr lang="ru-RU" i="1" dirty="0" smtClean="0">
                <a:solidFill>
                  <a:srgbClr val="C00000"/>
                </a:solidFill>
              </a:rPr>
              <a:t>Расходы бюджета</a:t>
            </a:r>
          </a:p>
          <a:p>
            <a:r>
              <a:rPr lang="ru-RU" sz="1200" dirty="0" smtClean="0"/>
              <a:t>Поступающие  в бюджет денежные                                               </a:t>
            </a:r>
            <a:r>
              <a:rPr lang="ru-RU" sz="1200" dirty="0" err="1" smtClean="0"/>
              <a:t>денежные</a:t>
            </a:r>
            <a:r>
              <a:rPr lang="ru-RU" sz="1200" dirty="0" smtClean="0"/>
              <a:t> средства, направляемые </a:t>
            </a:r>
          </a:p>
          <a:p>
            <a:pPr marL="0" indent="0">
              <a:buNone/>
            </a:pPr>
            <a:r>
              <a:rPr lang="ru-RU" sz="1200" dirty="0" smtClean="0"/>
              <a:t>        средства в виде налоговых, </a:t>
            </a:r>
            <a:r>
              <a:rPr lang="ru-RU" sz="1200" dirty="0" err="1" smtClean="0"/>
              <a:t>ненало</a:t>
            </a:r>
            <a:r>
              <a:rPr lang="ru-RU" sz="1200" dirty="0" smtClean="0"/>
              <a:t>-                                               на финансовое обеспечение  задач</a:t>
            </a:r>
          </a:p>
          <a:p>
            <a:pPr marL="0" indent="0">
              <a:buNone/>
            </a:pPr>
            <a:r>
              <a:rPr lang="ru-RU" sz="1200" dirty="0" smtClean="0"/>
              <a:t>        </a:t>
            </a:r>
            <a:r>
              <a:rPr lang="ru-RU" sz="1200" dirty="0" err="1" smtClean="0"/>
              <a:t>говых</a:t>
            </a:r>
            <a:r>
              <a:rPr lang="ru-RU" sz="1200" dirty="0" smtClean="0"/>
              <a:t> и безвозмездных поступлений                                              и функций органов местного</a:t>
            </a:r>
          </a:p>
          <a:p>
            <a:pPr marL="0" indent="0">
              <a:buNone/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                                     самоуправления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600" b="1" dirty="0" smtClean="0"/>
              <a:t>Дефицит бюджета </a:t>
            </a:r>
            <a:r>
              <a:rPr lang="ru-RU" sz="1600" dirty="0" smtClean="0"/>
              <a:t>-  превышение расходов  бюджета над его доходами</a:t>
            </a:r>
          </a:p>
          <a:p>
            <a:endParaRPr lang="ru-RU" sz="1600" dirty="0"/>
          </a:p>
          <a:p>
            <a:r>
              <a:rPr lang="ru-RU" sz="1600" b="1" dirty="0" smtClean="0"/>
              <a:t>Профицит бюджета </a:t>
            </a:r>
            <a:r>
              <a:rPr lang="ru-RU" sz="1600" dirty="0" smtClean="0"/>
              <a:t>- </a:t>
            </a:r>
            <a:r>
              <a:rPr lang="ru-RU" sz="1600" dirty="0"/>
              <a:t>превышение  </a:t>
            </a:r>
            <a:r>
              <a:rPr lang="ru-RU" sz="1600" dirty="0" smtClean="0"/>
              <a:t>доходов  </a:t>
            </a:r>
            <a:r>
              <a:rPr lang="ru-RU" sz="1600" dirty="0"/>
              <a:t>бюджета над его  </a:t>
            </a:r>
            <a:r>
              <a:rPr lang="ru-RU" sz="1600" dirty="0" smtClean="0"/>
              <a:t>расходами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Основные параметры бюджета муниципального образования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 « </a:t>
            </a:r>
            <a:r>
              <a:rPr lang="ru-RU" sz="20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2000" dirty="0" smtClean="0">
                <a:solidFill>
                  <a:srgbClr val="FF0000"/>
                </a:solidFill>
              </a:rPr>
              <a:t> сельсовет» Октябрьского района Амурской области за 2020 год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211379"/>
              </p:ext>
            </p:extLst>
          </p:nvPr>
        </p:nvGraphicFramePr>
        <p:xfrm>
          <a:off x="457200" y="1600200"/>
          <a:ext cx="8229602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2990"/>
                <a:gridCol w="2319562"/>
                <a:gridCol w="17996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% </a:t>
                      </a:r>
                      <a:endParaRPr lang="ru-RU" dirty="0"/>
                    </a:p>
                  </a:txBody>
                  <a:tcPr marL="101571" marR="1015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4263,0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4003,6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94</a:t>
                      </a:r>
                      <a:endParaRPr lang="ru-RU" dirty="0"/>
                    </a:p>
                  </a:txBody>
                  <a:tcPr marL="101571" marR="1015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</a:t>
                      </a:r>
                    </a:p>
                    <a:p>
                      <a:r>
                        <a:rPr lang="ru-RU" dirty="0" smtClean="0"/>
                        <a:t>собственные доходы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880,0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620,6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</a:t>
                      </a:r>
                      <a:endParaRPr lang="ru-RU" dirty="0"/>
                    </a:p>
                  </a:txBody>
                  <a:tcPr marL="101571" marR="1015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4361,6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3661,6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</a:t>
                      </a:r>
                      <a:endParaRPr lang="ru-RU" dirty="0"/>
                    </a:p>
                  </a:txBody>
                  <a:tcPr marL="101571" marR="1015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 (профицит)местного</a:t>
                      </a:r>
                    </a:p>
                    <a:p>
                      <a:r>
                        <a:rPr lang="ru-RU" dirty="0" smtClean="0"/>
                        <a:t>Бюджета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-98,6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342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1571" marR="10157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Доходы бюджета муниципального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образования « </a:t>
            </a:r>
            <a:r>
              <a:rPr lang="ru-RU" sz="28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2800" dirty="0" smtClean="0">
                <a:solidFill>
                  <a:srgbClr val="FF0000"/>
                </a:solidFill>
              </a:rPr>
              <a:t> сельсовет»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за 2020 год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Доходы</a:t>
            </a:r>
            <a:r>
              <a:rPr lang="ru-RU" dirty="0" smtClean="0"/>
              <a:t> </a:t>
            </a:r>
          </a:p>
          <a:p>
            <a:r>
              <a:rPr lang="ru-RU" u="sng" dirty="0" smtClean="0"/>
              <a:t>Утверждено</a:t>
            </a:r>
            <a:r>
              <a:rPr lang="ru-RU" dirty="0" smtClean="0"/>
              <a:t>                                        </a:t>
            </a:r>
            <a:r>
              <a:rPr lang="ru-RU" u="sng" dirty="0" smtClean="0"/>
              <a:t>исполнено</a:t>
            </a:r>
          </a:p>
          <a:p>
            <a:r>
              <a:rPr lang="ru-RU" dirty="0" smtClean="0"/>
              <a:t>4263 </a:t>
            </a:r>
            <a:r>
              <a:rPr lang="ru-RU" dirty="0" err="1" smtClean="0"/>
              <a:t>тыс.руб</a:t>
            </a:r>
            <a:r>
              <a:rPr lang="ru-RU" dirty="0" smtClean="0"/>
              <a:t>.                               4003,6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Налоговые           Неналоговые Безвозмездные</a:t>
            </a:r>
          </a:p>
          <a:p>
            <a:pPr marL="0" indent="0">
              <a:buNone/>
            </a:pPr>
            <a:r>
              <a:rPr lang="ru-RU" dirty="0" smtClean="0"/>
              <a:t>    доходы                  доходы                  поступления</a:t>
            </a:r>
          </a:p>
          <a:p>
            <a:pPr marL="0" indent="0">
              <a:buNone/>
            </a:pPr>
            <a:r>
              <a:rPr lang="ru-RU" dirty="0" smtClean="0"/>
              <a:t> 620,6 </a:t>
            </a:r>
            <a:r>
              <a:rPr lang="ru-RU" dirty="0" err="1" smtClean="0"/>
              <a:t>тыс.руб</a:t>
            </a:r>
            <a:r>
              <a:rPr lang="ru-RU" dirty="0" smtClean="0"/>
              <a:t>.    146,9тыс.руб        3383тыс.руб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0017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Исполнение расходов бюджета  муниципального образования «</a:t>
            </a:r>
            <a:r>
              <a:rPr lang="ru-RU" sz="18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1800" dirty="0" smtClean="0">
                <a:solidFill>
                  <a:srgbClr val="FF0000"/>
                </a:solidFill>
              </a:rPr>
              <a:t> сельсовет» 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Октябрьского района Амурской области за 2020 год (</a:t>
            </a:r>
            <a:r>
              <a:rPr lang="ru-RU" sz="1800" dirty="0" err="1" smtClean="0">
                <a:solidFill>
                  <a:srgbClr val="FF0000"/>
                </a:solidFill>
              </a:rPr>
              <a:t>тыс.руб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83518"/>
              </p:ext>
            </p:extLst>
          </p:nvPr>
        </p:nvGraphicFramePr>
        <p:xfrm>
          <a:off x="683568" y="1484784"/>
          <a:ext cx="7408864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216"/>
                <a:gridCol w="1852216"/>
                <a:gridCol w="1852216"/>
                <a:gridCol w="18522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Показатели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</a:t>
                      </a:r>
                      <a:r>
                        <a:rPr lang="ru-RU" sz="1200" baseline="0" dirty="0" smtClean="0"/>
                        <a:t> 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1632,1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1573,5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96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118,0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117,8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</a:t>
                      </a:r>
                    </a:p>
                    <a:p>
                      <a:r>
                        <a:rPr lang="ru-RU" sz="1200" dirty="0" smtClean="0"/>
                        <a:t>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22,2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188,2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188,2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 – коммунальное </a:t>
                      </a:r>
                    </a:p>
                    <a:p>
                      <a:r>
                        <a:rPr lang="ru-RU" sz="1200" dirty="0" smtClean="0"/>
                        <a:t>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1252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850,8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</a:t>
                      </a:r>
                      <a:r>
                        <a:rPr lang="ru-RU" sz="1200" baseline="0" dirty="0" smtClean="0"/>
                        <a:t>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888,8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783,7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</a:t>
                      </a:r>
                      <a:r>
                        <a:rPr lang="ru-RU" sz="1200" baseline="0" dirty="0" smtClean="0"/>
                        <a:t> политика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144,4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144,4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4361,6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3661,6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84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6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51526939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15338718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3807062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1196752"/>
            <a:ext cx="3536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Налог на доходы физических лиц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488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17842937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27065240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49998" y="1268760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Налог на имущество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609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Безвозмедные</a:t>
            </a:r>
            <a:r>
              <a:rPr lang="ru-RU" dirty="0" smtClean="0">
                <a:solidFill>
                  <a:srgbClr val="FF0000"/>
                </a:solidFill>
              </a:rPr>
              <a:t> поступления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46037993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68512735"/>
              </p:ext>
            </p:extLst>
          </p:nvPr>
        </p:nvGraphicFramePr>
        <p:xfrm>
          <a:off x="4572000" y="270892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1268760"/>
            <a:ext cx="8464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Безвозмездные поступления  от других бюджетов бюджетной системы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7754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</TotalTime>
  <Words>386</Words>
  <Application>Microsoft Office PowerPoint</Application>
  <PresentationFormat>Экран (4:3)</PresentationFormat>
  <Paragraphs>135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БЮДЖЕТ ДЛЯ ГРАЖДАН</vt:lpstr>
      <vt:lpstr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Основные параметры бюджета муниципального образования  « Максимовский сельсовет» Октябрьского района Амурской области за 2020 год</vt:lpstr>
      <vt:lpstr>Доходы бюджета муниципального  образования « Максимовский сельсовет» за 2020 год</vt:lpstr>
      <vt:lpstr>Исполнение расходов бюджета  муниципального образования «Максимовский сельсовет»  Октябрьского района Амурской области за 2020 год (тыс.руб)</vt:lpstr>
      <vt:lpstr>Презентация PowerPoint</vt:lpstr>
      <vt:lpstr>Налоговые доходы</vt:lpstr>
      <vt:lpstr>Налоговые доходы</vt:lpstr>
      <vt:lpstr>Безвозмедные поступления</vt:lpstr>
      <vt:lpstr>Презентация PowerPoint</vt:lpstr>
      <vt:lpstr>Общегосударственные вопросы</vt:lpstr>
      <vt:lpstr>Национальная безопасность и правоохранительная деятельность</vt:lpstr>
      <vt:lpstr>Национальная оборона</vt:lpstr>
      <vt:lpstr>Национальная экономика</vt:lpstr>
      <vt:lpstr>Жилищно-коммунальное хозяйство</vt:lpstr>
      <vt:lpstr>Культура , кинематография</vt:lpstr>
      <vt:lpstr>Социальная политика</vt:lpstr>
      <vt:lpstr>      Администрация Максимовского сельсовета Глава: Воронцова Лидия Михаиловна 676642 Амурская область  Октябрьский район село Максимовка улица Ленина 33 Тел/факс 8(41652)26222 Электронный адрес: makcimovka09876@rambler.ru Исполнитель: Журба М.В.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Larisa</cp:lastModifiedBy>
  <cp:revision>70</cp:revision>
  <cp:lastPrinted>2017-04-14T02:36:51Z</cp:lastPrinted>
  <dcterms:created xsi:type="dcterms:W3CDTF">2015-12-28T04:15:06Z</dcterms:created>
  <dcterms:modified xsi:type="dcterms:W3CDTF">2021-04-30T01:19:46Z</dcterms:modified>
</cp:coreProperties>
</file>