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0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2021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581</c:v>
                </c:pt>
                <c:pt idx="1">
                  <c:v>32</c:v>
                </c:pt>
                <c:pt idx="2">
                  <c:v>2596.9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Утверждено расходов на 2021 год</a:t>
            </a:r>
            <a:endParaRPr lang="ru-RU" sz="2000" dirty="0"/>
          </a:p>
        </c:rich>
      </c:tx>
      <c:layout>
        <c:manualLayout>
          <c:xMode val="edge"/>
          <c:yMode val="edge"/>
          <c:x val="0.13509174258466553"/>
          <c:y val="2.65761947302658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1585.6</c:v>
                </c:pt>
                <c:pt idx="1">
                  <c:v>120.9</c:v>
                </c:pt>
                <c:pt idx="2">
                  <c:v>6.2</c:v>
                </c:pt>
                <c:pt idx="3">
                  <c:v>169.7</c:v>
                </c:pt>
                <c:pt idx="4">
                  <c:v>48.4</c:v>
                </c:pt>
                <c:pt idx="5">
                  <c:v>971.5</c:v>
                </c:pt>
                <c:pt idx="6">
                  <c:v>147.69999999999999</c:v>
                </c:pt>
                <c:pt idx="7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2020год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978.3</c:v>
                </c:pt>
                <c:pt idx="2">
                  <c:v>3</c:v>
                </c:pt>
                <c:pt idx="3">
                  <c:v>48.4</c:v>
                </c:pt>
                <c:pt idx="4">
                  <c:v>166.7</c:v>
                </c:pt>
                <c:pt idx="5">
                  <c:v>6.2</c:v>
                </c:pt>
                <c:pt idx="6">
                  <c:v>6</c:v>
                </c:pt>
                <c:pt idx="7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2021 год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к </a:t>
            </a:r>
            <a:r>
              <a:rPr lang="ru-RU" dirty="0" smtClean="0"/>
              <a:t>решению </a:t>
            </a:r>
            <a:r>
              <a:rPr lang="ru-RU" dirty="0" smtClean="0"/>
              <a:t>о бюджете </a:t>
            </a:r>
            <a:r>
              <a:rPr lang="ru-RU" dirty="0" smtClean="0"/>
              <a:t>№34 от 25.12.2020 г. муниципального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27344"/>
              </p:ext>
            </p:extLst>
          </p:nvPr>
        </p:nvGraphicFramePr>
        <p:xfrm>
          <a:off x="467544" y="773879"/>
          <a:ext cx="8064896" cy="5676475"/>
        </p:xfrm>
        <a:graphic>
          <a:graphicData uri="http://schemas.openxmlformats.org/drawingml/2006/table">
            <a:tbl>
              <a:tblPr/>
              <a:tblGrid>
                <a:gridCol w="5040560"/>
                <a:gridCol w="576064"/>
                <a:gridCol w="648072"/>
                <a:gridCol w="664220"/>
                <a:gridCol w="1135980"/>
              </a:tblGrid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3209,9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2890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2021 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90160907"/>
              </p:ext>
            </p:extLst>
          </p:nvPr>
        </p:nvGraphicFramePr>
        <p:xfrm>
          <a:off x="1259632" y="764704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25034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978,3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166</a:t>
                      </a:r>
                      <a:r>
                        <a:rPr lang="ru-RU" sz="1200" dirty="0" smtClean="0">
                          <a:effectLst/>
                          <a:latin typeface="Times New Roman"/>
                        </a:rPr>
                        <a:t>,7</a:t>
                      </a:r>
                      <a:endParaRPr lang="ru-RU" sz="1200" dirty="0" smtClean="0">
                        <a:effectLst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00081"/>
            <a:ext cx="89289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2021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программ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94411785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smtClean="0"/>
              <a:t>Журба М.В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944216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6400800" cy="3474720"/>
          </a:xfrm>
        </p:spPr>
        <p:txBody>
          <a:bodyPr>
            <a:normAutofit/>
          </a:bodyPr>
          <a:lstStyle/>
          <a:p>
            <a:endParaRPr lang="ru-RU" sz="1200" dirty="0"/>
          </a:p>
          <a:p>
            <a:pPr marL="45720" indent="0" algn="just">
              <a:buNone/>
            </a:pPr>
            <a:r>
              <a:rPr lang="ru-RU" sz="1200" b="1" dirty="0"/>
              <a:t>Доходы бюджета </a:t>
            </a:r>
            <a:r>
              <a:rPr lang="ru-RU" sz="1200" dirty="0"/>
              <a:t>– это денежные средства, поступающие в безвозмездном порядке согласно законодательству РФ в распоряжение органов государственной власти РФ, субъектов РФ и муниципальных образований (ст. 6 БК РФ)</a:t>
            </a:r>
          </a:p>
          <a:p>
            <a:pPr marL="45720" indent="0" algn="just">
              <a:buNone/>
            </a:pPr>
            <a:r>
              <a:rPr lang="ru-RU" sz="1200" b="1" dirty="0"/>
              <a:t>Расходы бюджета </a:t>
            </a:r>
            <a:r>
              <a:rPr lang="ru-RU" sz="1200" dirty="0"/>
              <a:t>– это выплачиваемые из бюджета денежные средства, за исключением средств, являющихся  в соответствии с БК РФ источниками финансирования дефицита бюджета (ст. 6 БК РФ</a:t>
            </a:r>
            <a:r>
              <a:rPr lang="ru-RU" sz="1100" dirty="0"/>
              <a:t>)</a:t>
            </a:r>
            <a:endParaRPr lang="ru-RU" sz="900" dirty="0"/>
          </a:p>
          <a:p>
            <a:pPr marL="0" indent="0">
              <a:buNone/>
            </a:pPr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Основные параметры  бюджета муниципального образования</a:t>
            </a:r>
            <a:r>
              <a:rPr lang="ru-RU" sz="2300" dirty="0"/>
              <a:t> </a:t>
            </a:r>
            <a:r>
              <a:rPr lang="ru-RU" sz="2300" dirty="0" smtClean="0"/>
              <a:t>«</a:t>
            </a:r>
            <a:r>
              <a:rPr lang="ru-RU" sz="2300" dirty="0" err="1" smtClean="0"/>
              <a:t>Максимовский</a:t>
            </a:r>
            <a:r>
              <a:rPr lang="ru-RU" sz="2300" dirty="0" smtClean="0"/>
              <a:t> сельсовет» Октябрьского района Амурской области на  2021 год</a:t>
            </a:r>
            <a:endParaRPr lang="ru-RU" sz="23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09144"/>
              </p:ext>
            </p:extLst>
          </p:nvPr>
        </p:nvGraphicFramePr>
        <p:xfrm>
          <a:off x="1043608" y="1988840"/>
          <a:ext cx="6840760" cy="381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240360"/>
              </a:tblGrid>
              <a:tr h="333855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584247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3209,9</a:t>
                      </a:r>
                      <a:endParaRPr lang="ru-RU" dirty="0"/>
                    </a:p>
                  </a:txBody>
                  <a:tcPr marL="78999" marR="78999"/>
                </a:tc>
              </a:tr>
              <a:tr h="108503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613,0</a:t>
                      </a:r>
                      <a:endParaRPr lang="ru-RU" dirty="0"/>
                    </a:p>
                  </a:txBody>
                  <a:tcPr marL="78999" marR="78999"/>
                </a:tc>
              </a:tr>
              <a:tr h="58424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3209,9</a:t>
                      </a:r>
                      <a:endParaRPr lang="ru-RU" dirty="0"/>
                    </a:p>
                  </a:txBody>
                  <a:tcPr marL="78999" marR="78999"/>
                </a:tc>
              </a:tr>
              <a:tr h="108503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36647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Утверждено доходов бюджета муниципального </a:t>
            </a:r>
            <a:br>
              <a:rPr lang="ru-RU" sz="2000" dirty="0" smtClean="0"/>
            </a:br>
            <a:r>
              <a:rPr lang="ru-RU" sz="2000" dirty="0" smtClean="0"/>
              <a:t>образования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</a:t>
            </a:r>
            <a:br>
              <a:rPr lang="ru-RU" sz="2000" dirty="0" smtClean="0"/>
            </a:br>
            <a:r>
              <a:rPr lang="ru-RU" sz="2000" dirty="0" smtClean="0"/>
              <a:t>на 2021 год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Доходы </a:t>
            </a:r>
            <a:r>
              <a:rPr lang="ru-RU" dirty="0"/>
              <a:t>утверждено -</a:t>
            </a:r>
            <a:r>
              <a:rPr lang="ru-RU" dirty="0" smtClean="0"/>
              <a:t>3209,9 </a:t>
            </a:r>
            <a:r>
              <a:rPr lang="ru-RU" dirty="0" err="1" smtClean="0"/>
              <a:t>тыс.руб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Налоговые и </a:t>
            </a:r>
            <a:r>
              <a:rPr lang="ru-RU" sz="2000" dirty="0"/>
              <a:t>неналоговые доходы </a:t>
            </a:r>
            <a:r>
              <a:rPr lang="ru-RU" sz="2000" dirty="0" smtClean="0"/>
              <a:t>– 613,0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       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Безвозмездные поступления – </a:t>
            </a:r>
            <a:r>
              <a:rPr lang="ru-RU" sz="2000" dirty="0" smtClean="0"/>
              <a:t>2596,9 </a:t>
            </a:r>
            <a:r>
              <a:rPr lang="ru-RU" sz="2000" dirty="0" smtClean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2021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95536" y="2133600"/>
            <a:ext cx="8424936" cy="42370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 - 613,0 тыс. руб. в том числе:</a:t>
            </a:r>
          </a:p>
          <a:p>
            <a:r>
              <a:rPr lang="ru-RU" sz="1600" dirty="0" smtClean="0"/>
              <a:t>Налог на доходы физических лиц 252,0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21,0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 </a:t>
            </a:r>
            <a:r>
              <a:rPr lang="ru-RU" sz="1600" dirty="0" smtClean="0"/>
              <a:t>54,0тыс.руб.</a:t>
            </a:r>
          </a:p>
          <a:p>
            <a:r>
              <a:rPr lang="ru-RU" sz="1600" dirty="0" smtClean="0"/>
              <a:t>Земельный налог юридических лиц </a:t>
            </a:r>
            <a:r>
              <a:rPr lang="ru-RU" sz="1600" dirty="0"/>
              <a:t> </a:t>
            </a:r>
            <a:r>
              <a:rPr lang="ru-RU" sz="1600" dirty="0" smtClean="0"/>
              <a:t>127,0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127,0тыс.руб.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11793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252,0,0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439798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</a:t>
            </a:r>
            <a:r>
              <a:rPr lang="ru-RU" dirty="0" smtClean="0">
                <a:solidFill>
                  <a:srgbClr val="FF0000"/>
                </a:solidFill>
              </a:rPr>
              <a:t>2021 </a:t>
            </a:r>
            <a:r>
              <a:rPr lang="ru-RU" dirty="0">
                <a:solidFill>
                  <a:srgbClr val="FF0000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74999"/>
              </p:ext>
            </p:extLst>
          </p:nvPr>
        </p:nvGraphicFramePr>
        <p:xfrm>
          <a:off x="395536" y="458197"/>
          <a:ext cx="8280920" cy="592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5472608"/>
                <a:gridCol w="1008112"/>
              </a:tblGrid>
              <a:tr h="23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02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2596,9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76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1466,3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02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соответствии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1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3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3209,9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08156433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7592631" cy="1143000"/>
          </a:xfrm>
        </p:spPr>
        <p:txBody>
          <a:bodyPr>
            <a:normAutofit/>
          </a:bodyPr>
          <a:lstStyle/>
          <a:p>
            <a:pPr algn="ctr"/>
            <a:r>
              <a:rPr lang="ru-RU" sz="1500" dirty="0" smtClean="0"/>
              <a:t> Расходы  бюджета  муниципального образования «</a:t>
            </a:r>
            <a:r>
              <a:rPr lang="ru-RU" sz="1500" dirty="0" err="1" smtClean="0"/>
              <a:t>Максимовский</a:t>
            </a:r>
            <a:r>
              <a:rPr lang="ru-RU" sz="1500" dirty="0" smtClean="0"/>
              <a:t> сельсовет» </a:t>
            </a:r>
            <a:br>
              <a:rPr lang="ru-RU" sz="1500" dirty="0" smtClean="0"/>
            </a:br>
            <a:r>
              <a:rPr lang="ru-RU" sz="1500" dirty="0" smtClean="0"/>
              <a:t>Октябрьского района Амурской области на 2021год (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)</a:t>
            </a:r>
            <a:endParaRPr lang="ru-RU" sz="1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600377"/>
              </p:ext>
            </p:extLst>
          </p:nvPr>
        </p:nvGraphicFramePr>
        <p:xfrm>
          <a:off x="971600" y="1412775"/>
          <a:ext cx="6192689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239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1585,6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120,9</a:t>
                      </a:r>
                      <a:endParaRPr lang="ru-RU" sz="1200" dirty="0"/>
                    </a:p>
                  </a:txBody>
                  <a:tcPr/>
                </a:tc>
              </a:tr>
              <a:tr h="5299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6,2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169,7</a:t>
                      </a:r>
                      <a:endParaRPr lang="ru-RU" sz="1200" dirty="0"/>
                    </a:p>
                  </a:txBody>
                  <a:tcPr/>
                </a:tc>
              </a:tr>
              <a:tr h="5299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48,8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971,5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147,7</a:t>
                      </a:r>
                      <a:endParaRPr lang="ru-RU" sz="1200" dirty="0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159,9</a:t>
                      </a:r>
                      <a:endParaRPr lang="ru-RU" sz="1200" dirty="0"/>
                    </a:p>
                  </a:txBody>
                  <a:tcPr/>
                </a:tc>
              </a:tr>
              <a:tr h="8565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3209,9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534</TotalTime>
  <Words>1121</Words>
  <Application>Microsoft Office PowerPoint</Application>
  <PresentationFormat>Экран (4:3)</PresentationFormat>
  <Paragraphs>283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БЮДЖЕТА ДЛЯ ГРАЖДАН  на 2021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«Максимовский сельсовет» Октябрьского района Амурской области на  2021 год</vt:lpstr>
      <vt:lpstr>Утверждено доходов бюджета муниципального  образования « Максимовский сельсовет» на 2021 год</vt:lpstr>
      <vt:lpstr>Доходы бюджета на 2021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2021год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58</cp:revision>
  <cp:lastPrinted>2021-03-09T06:34:19Z</cp:lastPrinted>
  <dcterms:created xsi:type="dcterms:W3CDTF">2015-12-28T04:15:06Z</dcterms:created>
  <dcterms:modified xsi:type="dcterms:W3CDTF">2021-03-09T08:00:33Z</dcterms:modified>
</cp:coreProperties>
</file>