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60" r:id="rId1"/>
  </p:sldMasterIdLst>
  <p:sldIdLst>
    <p:sldId id="256" r:id="rId2"/>
    <p:sldId id="257" r:id="rId3"/>
    <p:sldId id="259" r:id="rId4"/>
    <p:sldId id="260" r:id="rId5"/>
    <p:sldId id="264" r:id="rId6"/>
    <p:sldId id="267" r:id="rId7"/>
    <p:sldId id="269" r:id="rId8"/>
    <p:sldId id="263" r:id="rId9"/>
    <p:sldId id="261" r:id="rId10"/>
    <p:sldId id="268" r:id="rId11"/>
    <p:sldId id="262" r:id="rId12"/>
    <p:sldId id="270" r:id="rId13"/>
    <p:sldId id="271" r:id="rId14"/>
    <p:sldId id="265" r:id="rId15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4" y="13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Утверждено доходов на </a:t>
            </a:r>
            <a:r>
              <a:rPr lang="ru-RU" dirty="0" smtClean="0"/>
              <a:t>2021 </a:t>
            </a:r>
            <a:r>
              <a:rPr lang="ru-RU" dirty="0" smtClean="0"/>
              <a:t>год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2019г. (тыс.руб.)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581</c:v>
                </c:pt>
                <c:pt idx="1">
                  <c:v>32</c:v>
                </c:pt>
                <c:pt idx="2">
                  <c:v>2610.3000000000002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000" dirty="0" smtClean="0"/>
              <a:t>Утверждено расходов на </a:t>
            </a:r>
            <a:r>
              <a:rPr lang="ru-RU" sz="2000" dirty="0" smtClean="0"/>
              <a:t>2021 </a:t>
            </a:r>
            <a:r>
              <a:rPr lang="ru-RU" sz="2000" dirty="0" smtClean="0"/>
              <a:t>год</a:t>
            </a:r>
            <a:endParaRPr lang="ru-RU" sz="2000" dirty="0"/>
          </a:p>
        </c:rich>
      </c:tx>
      <c:layout>
        <c:manualLayout>
          <c:xMode val="edge"/>
          <c:yMode val="edge"/>
          <c:x val="0.13509174258466553"/>
          <c:y val="2.657619473026589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2016г. (тыс.руб.)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 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1567.6</c:v>
                </c:pt>
                <c:pt idx="1">
                  <c:v>119.8</c:v>
                </c:pt>
                <c:pt idx="2">
                  <c:v>6.2</c:v>
                </c:pt>
                <c:pt idx="3">
                  <c:v>161.80000000000001</c:v>
                </c:pt>
                <c:pt idx="4">
                  <c:v>88.8</c:v>
                </c:pt>
                <c:pt idx="5">
                  <c:v>971.5</c:v>
                </c:pt>
                <c:pt idx="6">
                  <c:v>147.69999999999999</c:v>
                </c:pt>
                <c:pt idx="7">
                  <c:v>159.9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360203412073493"/>
          <c:y val="0.24713583397001632"/>
          <c:w val="0.32806463254593177"/>
          <c:h val="0.71356025864149697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Муниципальная </a:t>
            </a:r>
            <a:r>
              <a:rPr lang="ru-RU" dirty="0" smtClean="0"/>
              <a:t>программа на 2020год</a:t>
            </a:r>
            <a:endParaRPr lang="ru-RU" dirty="0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пп "Развитие и сохранение культуры и искуства"</c:v>
                </c:pt>
                <c:pt idx="1">
                  <c:v>пп "Управление и распоряжение муниципальным имуществом"</c:v>
                </c:pt>
                <c:pt idx="2">
                  <c:v>пп" Комплексные меры противодействия злоупотреблению наркотиками и их незаконному обороту"</c:v>
                </c:pt>
                <c:pt idx="3">
                  <c:v>пп "Развитие жилищно коммунального хозяйства,сети бытового обслуживания  и благоустройства" </c:v>
                </c:pt>
                <c:pt idx="4">
                  <c:v>пп " Строительство и ремонт автомобильных дорог,оргатранспортного обслуживания</c:v>
                </c:pt>
                <c:pt idx="5">
                  <c:v>пп"Защита населения и территории от чрезвычайной ситуации,обеспечение пожарной безопасности" </c:v>
                </c:pt>
                <c:pt idx="6">
                  <c:v>пп "Противодействие экстремизму и терроризму"</c:v>
                </c:pt>
                <c:pt idx="7">
                  <c:v>пп "Развитие физической культуры испорта 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0.5</c:v>
                </c:pt>
                <c:pt idx="1">
                  <c:v>975.3</c:v>
                </c:pt>
                <c:pt idx="2">
                  <c:v>3</c:v>
                </c:pt>
                <c:pt idx="3">
                  <c:v>88.8</c:v>
                </c:pt>
                <c:pt idx="4">
                  <c:v>158.80000000000001</c:v>
                </c:pt>
                <c:pt idx="5">
                  <c:v>6.2</c:v>
                </c:pt>
                <c:pt idx="6">
                  <c:v>6</c:v>
                </c:pt>
                <c:pt idx="7">
                  <c:v>159.9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64" r:id="rId4"/>
    <p:sldLayoutId id="2147484565" r:id="rId5"/>
    <p:sldLayoutId id="2147484566" r:id="rId6"/>
    <p:sldLayoutId id="2147484567" r:id="rId7"/>
    <p:sldLayoutId id="2147484568" r:id="rId8"/>
    <p:sldLayoutId id="2147484569" r:id="rId9"/>
    <p:sldLayoutId id="2147484570" r:id="rId10"/>
    <p:sldLayoutId id="21474845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Проект</a:t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>БЮДЖЕТА ДЛЯ ГРАЖДАН </a:t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>на </a:t>
            </a:r>
            <a:r>
              <a:rPr lang="ru-RU" sz="5400" dirty="0" smtClean="0">
                <a:solidFill>
                  <a:srgbClr val="FF0000"/>
                </a:solidFill>
              </a:rPr>
              <a:t>2021 </a:t>
            </a:r>
            <a:r>
              <a:rPr lang="ru-RU" sz="5400" dirty="0" smtClean="0">
                <a:solidFill>
                  <a:srgbClr val="FF0000"/>
                </a:solidFill>
              </a:rPr>
              <a:t>год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 к проекту решения о бюджете муниципального образования</a:t>
            </a:r>
          </a:p>
          <a:p>
            <a:r>
              <a:rPr lang="ru-RU" dirty="0" smtClean="0"/>
              <a:t>«</a:t>
            </a:r>
            <a:r>
              <a:rPr lang="ru-RU" dirty="0"/>
              <a:t> </a:t>
            </a:r>
            <a:r>
              <a:rPr lang="ru-RU" dirty="0" err="1" smtClean="0"/>
              <a:t>Максимовский</a:t>
            </a:r>
            <a:r>
              <a:rPr lang="ru-RU" dirty="0" smtClean="0"/>
              <a:t> сельсовет»  </a:t>
            </a:r>
          </a:p>
          <a:p>
            <a:r>
              <a:rPr lang="ru-RU" dirty="0" smtClean="0"/>
              <a:t>Октябрьского района Амурской области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90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006737"/>
              </p:ext>
            </p:extLst>
          </p:nvPr>
        </p:nvGraphicFramePr>
        <p:xfrm>
          <a:off x="467544" y="1052736"/>
          <a:ext cx="8064896" cy="5676475"/>
        </p:xfrm>
        <a:graphic>
          <a:graphicData uri="http://schemas.openxmlformats.org/drawingml/2006/table">
            <a:tbl>
              <a:tblPr/>
              <a:tblGrid>
                <a:gridCol w="5040560"/>
                <a:gridCol w="576064"/>
                <a:gridCol w="648072"/>
                <a:gridCol w="664220"/>
                <a:gridCol w="1135980"/>
              </a:tblGrid>
              <a:tr h="19103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АДМИНИСТРАЦИЯ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МАКСИМОВСКОГО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СЕЛЬСОВЕТА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3223,3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01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ОБЩЕГОСУДАРСТВЕННЫЕ ВОПРОСЫ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1567,6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0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02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548,1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11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04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611,7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0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06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396,5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Резервные фонды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Другие общегосударственные вопросы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НАЦИОНАЛЬНАЯ ОБОРОНА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02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7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02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7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0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09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НАЦИОНАЛЬНАЯ ЭКОНОМИКА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04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161,8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Сельское хозяйство и рыболовство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04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05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Дорожное хозяйство (дорожные фонды)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04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09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158,8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03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ЖИЛИЩНО-КОММУНАЛЬНОЕ ХОЗЯЙСТВО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05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Благоустройство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05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88,8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КУЛЬТУРА, КИНЕМАТОГРАФИЯ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08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971,5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Культура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08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971,5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СОЦИАЛЬНАЯ ПОЛИТИКА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147,7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Доплата к пенсии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147,7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87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ФИЗИЧЕСКАЯ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КУЛЬТУРА И СПОРТ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159,9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6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3223,3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568" y="328902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Расходная часть бюджета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2021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год</a:t>
            </a:r>
          </a:p>
          <a:p>
            <a:pPr algn="ctr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55922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726910309"/>
              </p:ext>
            </p:extLst>
          </p:nvPr>
        </p:nvGraphicFramePr>
        <p:xfrm>
          <a:off x="1259632" y="764704"/>
          <a:ext cx="686442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763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39445"/>
              </p:ext>
            </p:extLst>
          </p:nvPr>
        </p:nvGraphicFramePr>
        <p:xfrm>
          <a:off x="197768" y="260648"/>
          <a:ext cx="8640960" cy="64935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33460"/>
                <a:gridCol w="1307500"/>
              </a:tblGrid>
              <a:tr h="7806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муниципальных программ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2021 </a:t>
                      </a:r>
                      <a:r>
                        <a:rPr lang="ru-RU" sz="1200" dirty="0">
                          <a:effectLst/>
                        </a:rPr>
                        <a:t>год, тыс. руб.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b"/>
                </a:tc>
              </a:tr>
              <a:tr h="4434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Муниципальная программа "Устойчивое развитие территории Максимовского сельсовета 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1398,5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58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Подпрограмма «Развитие и сохранение культуры и искусства муниципального образования </a:t>
                      </a:r>
                      <a:r>
                        <a:rPr lang="ru-RU" sz="1200" dirty="0" err="1">
                          <a:effectLst/>
                        </a:rPr>
                        <a:t>Максимовский</a:t>
                      </a:r>
                      <a:r>
                        <a:rPr lang="ru-RU" sz="1200" dirty="0">
                          <a:effectLst/>
                        </a:rPr>
                        <a:t> сельсовет 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58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Подпрограмма «Управление и распоряжение муниципальным  имуществом муниципального образования </a:t>
                      </a:r>
                      <a:r>
                        <a:rPr lang="ru-RU" sz="1200" dirty="0" err="1">
                          <a:effectLst/>
                        </a:rPr>
                        <a:t>Максимовский</a:t>
                      </a:r>
                      <a:r>
                        <a:rPr lang="ru-RU" sz="1200" dirty="0">
                          <a:effectLst/>
                        </a:rPr>
                        <a:t> сельсовет 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975,3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780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Подпрограмма "Комплексные меры противодействия злоупотреблению наркотиками и их незаконному обороту на территории муниципального образования  Максимовский сельсовет"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390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Подпрограмма «Развитие физической культуры и спорта на территории Максимовский сельсовета  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159,9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780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Подпрограмма «Развитие жилищно-коммунального хозяйства, сети бытового обслуживания и благоустройства муниципального образования Максимовский сельсовет  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88,8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780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Подпрограмма «Защита населения и территории от чрезвычайных ситуаций, обеспечение пожарной безопасности и безопасности людей на водных объектах 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780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Подпрограмма « Строительство и ремонт автомобильных дорог, организация транспортного обслуживания на территории Максимовского сельсовета 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158,8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58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Подпрограмма «Противодействие экстремизму и терроризму на территории Максимовского сельсовета 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100081"/>
            <a:ext cx="892899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2021</a:t>
            </a: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году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предусмотрены средства на реализацию муниципальных программ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484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211076861"/>
              </p:ext>
            </p:extLst>
          </p:nvPr>
        </p:nvGraphicFramePr>
        <p:xfrm>
          <a:off x="0" y="332656"/>
          <a:ext cx="9145016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5445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7208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Администрация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Максимовского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сельсовета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Адрес: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676643,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Амурская область, Октябрьский район,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с.Максимовка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ул.Ленина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д.33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телефон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8(41652)26-2-22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ИНН/КПП 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2821000692/282101001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ОГРН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1022801063647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Глава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Максимовского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сельсовета: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Воронцова Лидия Михайловна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Официальный сайт: 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http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://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maximovka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ru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Эл. адрес: 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makcimovka09876@rambler.ru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594928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Исполнитель </a:t>
            </a:r>
            <a:r>
              <a:rPr lang="ru-RU" i="1" smtClean="0"/>
              <a:t>Журба М.В</a:t>
            </a:r>
            <a:r>
              <a:rPr lang="ru-RU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9192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064896" cy="1944216"/>
          </a:xfrm>
        </p:spPr>
        <p:txBody>
          <a:bodyPr>
            <a:noAutofit/>
          </a:bodyPr>
          <a:lstStyle/>
          <a:p>
            <a:pPr algn="just"/>
            <a:r>
              <a:rPr lang="ru-RU" sz="2300" dirty="0" smtClean="0"/>
              <a:t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a:t>
            </a:r>
            <a:endParaRPr lang="ru-RU" sz="23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492896"/>
            <a:ext cx="6400800" cy="3474720"/>
          </a:xfrm>
        </p:spPr>
        <p:txBody>
          <a:bodyPr>
            <a:normAutofit/>
          </a:bodyPr>
          <a:lstStyle/>
          <a:p>
            <a:endParaRPr lang="ru-RU" sz="1200" dirty="0"/>
          </a:p>
          <a:p>
            <a:pPr marL="45720" indent="0" algn="just">
              <a:buNone/>
            </a:pPr>
            <a:r>
              <a:rPr lang="ru-RU" sz="1200" b="1" dirty="0"/>
              <a:t>Доходы бюджета </a:t>
            </a:r>
            <a:r>
              <a:rPr lang="ru-RU" sz="1200" dirty="0"/>
              <a:t>– это денежные средства, поступающие в безвозмездном порядке согласно законодательству РФ в распоряжение органов государственной власти РФ, субъектов РФ и муниципальных образований (ст. 6 БК РФ)</a:t>
            </a:r>
          </a:p>
          <a:p>
            <a:pPr marL="45720" indent="0" algn="just">
              <a:buNone/>
            </a:pPr>
            <a:r>
              <a:rPr lang="ru-RU" sz="1200" b="1" dirty="0"/>
              <a:t>Расходы бюджета </a:t>
            </a:r>
            <a:r>
              <a:rPr lang="ru-RU" sz="1200" dirty="0"/>
              <a:t>– это выплачиваемые из бюджета денежные средства, за исключением средств, являющихся  в соответствии с БК РФ источниками финансирования дефицита бюджета (ст. 6 БК РФ</a:t>
            </a:r>
            <a:r>
              <a:rPr lang="ru-RU" sz="1100" dirty="0"/>
              <a:t>)</a:t>
            </a:r>
            <a:endParaRPr lang="ru-RU" sz="900" dirty="0"/>
          </a:p>
          <a:p>
            <a:pPr marL="0" indent="0">
              <a:buNone/>
            </a:pPr>
            <a:endParaRPr lang="ru-RU" sz="1200" dirty="0"/>
          </a:p>
          <a:p>
            <a:r>
              <a:rPr lang="ru-RU" sz="1600" b="1" dirty="0" smtClean="0"/>
              <a:t>Дефицит бюджета </a:t>
            </a:r>
            <a:r>
              <a:rPr lang="ru-RU" sz="1600" dirty="0" smtClean="0"/>
              <a:t>-  превышение расходов  бюджета над его доходами</a:t>
            </a:r>
          </a:p>
          <a:p>
            <a:endParaRPr lang="ru-RU" sz="1600" dirty="0"/>
          </a:p>
          <a:p>
            <a:r>
              <a:rPr lang="ru-RU" sz="1600" b="1" dirty="0" smtClean="0"/>
              <a:t>Профицит бюджета </a:t>
            </a:r>
            <a:r>
              <a:rPr lang="ru-RU" sz="1600" dirty="0" smtClean="0"/>
              <a:t>- </a:t>
            </a:r>
            <a:r>
              <a:rPr lang="ru-RU" sz="1600" dirty="0"/>
              <a:t>превышение  </a:t>
            </a:r>
            <a:r>
              <a:rPr lang="ru-RU" sz="1600" dirty="0" smtClean="0"/>
              <a:t>доходов  </a:t>
            </a:r>
            <a:r>
              <a:rPr lang="ru-RU" sz="1600" dirty="0"/>
              <a:t>бюджета над его  </a:t>
            </a:r>
            <a:r>
              <a:rPr lang="ru-RU" sz="1600" dirty="0" smtClean="0"/>
              <a:t>расходами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2066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764704"/>
            <a:ext cx="7776864" cy="1143000"/>
          </a:xfrm>
        </p:spPr>
        <p:txBody>
          <a:bodyPr>
            <a:noAutofit/>
          </a:bodyPr>
          <a:lstStyle/>
          <a:p>
            <a:pPr algn="ctr"/>
            <a:r>
              <a:rPr lang="ru-RU" sz="2300" dirty="0" smtClean="0"/>
              <a:t>Основные параметры  бюджета муниципального </a:t>
            </a:r>
            <a:r>
              <a:rPr lang="ru-RU" sz="2300" dirty="0" smtClean="0"/>
              <a:t>образования</a:t>
            </a:r>
            <a:r>
              <a:rPr lang="ru-RU" sz="2300" dirty="0"/>
              <a:t> </a:t>
            </a:r>
            <a:r>
              <a:rPr lang="ru-RU" sz="2300" dirty="0" smtClean="0"/>
              <a:t>«</a:t>
            </a:r>
            <a:r>
              <a:rPr lang="ru-RU" sz="2300" dirty="0" err="1" smtClean="0"/>
              <a:t>Максимовский</a:t>
            </a:r>
            <a:r>
              <a:rPr lang="ru-RU" sz="2300" dirty="0" smtClean="0"/>
              <a:t> </a:t>
            </a:r>
            <a:r>
              <a:rPr lang="ru-RU" sz="2300" dirty="0" smtClean="0"/>
              <a:t>сельсовет» Октябрьского района Амурской области на  </a:t>
            </a:r>
            <a:r>
              <a:rPr lang="ru-RU" sz="2300" dirty="0" smtClean="0"/>
              <a:t>2021 </a:t>
            </a:r>
            <a:r>
              <a:rPr lang="ru-RU" sz="2300" dirty="0" smtClean="0"/>
              <a:t>год</a:t>
            </a:r>
            <a:endParaRPr lang="ru-RU" sz="23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4632655"/>
              </p:ext>
            </p:extLst>
          </p:nvPr>
        </p:nvGraphicFramePr>
        <p:xfrm>
          <a:off x="1043608" y="1988840"/>
          <a:ext cx="6840760" cy="3815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3240360"/>
              </a:tblGrid>
              <a:tr h="333855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 marL="78999" marR="78999"/>
                </a:tc>
              </a:tr>
              <a:tr h="584247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3223,3</a:t>
                      </a:r>
                      <a:endParaRPr lang="ru-RU" dirty="0"/>
                    </a:p>
                  </a:txBody>
                  <a:tcPr marL="78999" marR="78999"/>
                </a:tc>
              </a:tr>
              <a:tr h="1085030">
                <a:tc>
                  <a:txBody>
                    <a:bodyPr/>
                    <a:lstStyle/>
                    <a:p>
                      <a:r>
                        <a:rPr lang="ru-RU" dirty="0" smtClean="0"/>
                        <a:t>В том числе</a:t>
                      </a:r>
                    </a:p>
                    <a:p>
                      <a:r>
                        <a:rPr lang="ru-RU" dirty="0" smtClean="0"/>
                        <a:t>собственные доходы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613,0</a:t>
                      </a:r>
                      <a:endParaRPr lang="ru-RU" dirty="0"/>
                    </a:p>
                  </a:txBody>
                  <a:tcPr marL="78999" marR="78999"/>
                </a:tc>
              </a:tr>
              <a:tr h="584247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3223,3</a:t>
                      </a:r>
                      <a:endParaRPr lang="ru-RU" dirty="0"/>
                    </a:p>
                  </a:txBody>
                  <a:tcPr marL="78999" marR="78999"/>
                </a:tc>
              </a:tr>
              <a:tr h="1085030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 (профицит)местного</a:t>
                      </a:r>
                    </a:p>
                    <a:p>
                      <a:r>
                        <a:rPr lang="ru-RU" dirty="0" smtClean="0"/>
                        <a:t>Бюджета</a:t>
                      </a:r>
                      <a:endParaRPr lang="ru-RU" dirty="0"/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78999" marR="7899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6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692696"/>
            <a:ext cx="7736647" cy="100811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Утверждено доходов бюджета муниципального </a:t>
            </a:r>
            <a:br>
              <a:rPr lang="ru-RU" sz="2000" dirty="0" smtClean="0"/>
            </a:br>
            <a:r>
              <a:rPr lang="ru-RU" sz="2000" dirty="0" smtClean="0"/>
              <a:t>образования « </a:t>
            </a:r>
            <a:r>
              <a:rPr lang="ru-RU" sz="2000" dirty="0" err="1" smtClean="0"/>
              <a:t>Максимовский</a:t>
            </a:r>
            <a:r>
              <a:rPr lang="ru-RU" sz="2000" dirty="0" smtClean="0"/>
              <a:t> сельсовет»</a:t>
            </a:r>
            <a:br>
              <a:rPr lang="ru-RU" sz="2000" dirty="0" smtClean="0"/>
            </a:br>
            <a:r>
              <a:rPr lang="ru-RU" sz="2000" dirty="0" smtClean="0"/>
              <a:t>на </a:t>
            </a:r>
            <a:r>
              <a:rPr lang="ru-RU" sz="2000" dirty="0" smtClean="0"/>
              <a:t>2021 </a:t>
            </a:r>
            <a:r>
              <a:rPr lang="ru-RU" sz="2000" dirty="0" smtClean="0"/>
              <a:t>год</a:t>
            </a:r>
            <a:endParaRPr lang="ru-RU" sz="20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844824"/>
            <a:ext cx="7992888" cy="3474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Доходы </a:t>
            </a:r>
            <a:r>
              <a:rPr lang="ru-RU" dirty="0"/>
              <a:t>утверждено -</a:t>
            </a:r>
            <a:r>
              <a:rPr lang="ru-RU" dirty="0" smtClean="0"/>
              <a:t>3223,3 </a:t>
            </a:r>
            <a:r>
              <a:rPr lang="ru-RU" dirty="0" err="1"/>
              <a:t>тыс.руб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Налоговые и </a:t>
            </a:r>
            <a:r>
              <a:rPr lang="ru-RU" sz="2000" dirty="0"/>
              <a:t>неналоговые доходы </a:t>
            </a:r>
            <a:r>
              <a:rPr lang="ru-RU" sz="2000" dirty="0" smtClean="0"/>
              <a:t>– 613,0 </a:t>
            </a:r>
            <a:r>
              <a:rPr lang="ru-RU" sz="2000" dirty="0" err="1" smtClean="0"/>
              <a:t>тыс.руб</a:t>
            </a:r>
            <a:r>
              <a:rPr lang="ru-RU" sz="2000" dirty="0" smtClean="0"/>
              <a:t>.        </a:t>
            </a: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Безвозмездные поступления – 2610,3 тыс. руб.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171400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476672"/>
            <a:ext cx="8243888" cy="1079500"/>
          </a:xfrm>
        </p:spPr>
        <p:txBody>
          <a:bodyPr>
            <a:normAutofit/>
          </a:bodyPr>
          <a:lstStyle/>
          <a:p>
            <a:r>
              <a:rPr lang="ru-RU" dirty="0" smtClean="0"/>
              <a:t>Доходы бюджета на </a:t>
            </a:r>
            <a:r>
              <a:rPr lang="ru-RU" dirty="0" smtClean="0"/>
              <a:t>2021 </a:t>
            </a:r>
            <a:r>
              <a:rPr lang="ru-RU" dirty="0" smtClean="0"/>
              <a:t>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395536" y="2133600"/>
            <a:ext cx="8424936" cy="4237038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Налоговые и неналоговые </a:t>
            </a:r>
            <a:r>
              <a:rPr lang="ru-RU" sz="1600" dirty="0" smtClean="0"/>
              <a:t>доходы - 613,0 </a:t>
            </a:r>
            <a:r>
              <a:rPr lang="ru-RU" sz="1600" dirty="0" smtClean="0"/>
              <a:t>тыс. руб. в том числе:</a:t>
            </a:r>
          </a:p>
          <a:p>
            <a:r>
              <a:rPr lang="ru-RU" sz="1600" dirty="0" smtClean="0"/>
              <a:t>Налог на доходы физических лиц </a:t>
            </a:r>
            <a:r>
              <a:rPr lang="ru-RU" sz="1600" dirty="0" smtClean="0"/>
              <a:t>252,0 </a:t>
            </a:r>
            <a:r>
              <a:rPr lang="ru-RU" sz="1600" dirty="0" err="1" smtClean="0"/>
              <a:t>тыс.руб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Единый сельскохозяйственный налог  </a:t>
            </a:r>
            <a:r>
              <a:rPr lang="ru-RU" sz="1600" dirty="0" smtClean="0"/>
              <a:t>21,0 </a:t>
            </a:r>
            <a:r>
              <a:rPr lang="ru-RU" sz="1600" dirty="0" err="1" smtClean="0"/>
              <a:t>тыс</a:t>
            </a:r>
            <a:r>
              <a:rPr lang="ru-RU" sz="1600" dirty="0" smtClean="0"/>
              <a:t> руб.</a:t>
            </a:r>
          </a:p>
          <a:p>
            <a:r>
              <a:rPr lang="ru-RU" sz="1600" dirty="0" smtClean="0"/>
              <a:t>Налог на имущества физических лиц </a:t>
            </a:r>
            <a:r>
              <a:rPr lang="ru-RU" sz="1600" dirty="0"/>
              <a:t> </a:t>
            </a:r>
            <a:r>
              <a:rPr lang="ru-RU" sz="1600" dirty="0" smtClean="0"/>
              <a:t>54,0тыс.руб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Земельный налог юридических лиц </a:t>
            </a:r>
            <a:r>
              <a:rPr lang="ru-RU" sz="1600" dirty="0"/>
              <a:t> </a:t>
            </a:r>
            <a:r>
              <a:rPr lang="ru-RU" sz="1600" dirty="0" smtClean="0"/>
              <a:t>127,0 </a:t>
            </a:r>
            <a:r>
              <a:rPr lang="ru-RU" sz="1600" dirty="0" err="1" smtClean="0"/>
              <a:t>тыс.руб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Земельный налог физических лиц </a:t>
            </a:r>
            <a:r>
              <a:rPr lang="ru-RU" sz="1600" dirty="0" smtClean="0"/>
              <a:t>127,0тыс.руб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Государственная пошлина 2,0 тыс. руб.</a:t>
            </a:r>
          </a:p>
          <a:p>
            <a:r>
              <a:rPr lang="ru-RU" sz="1600" dirty="0" smtClean="0"/>
              <a:t>Неналоговые доходы 30,0 </a:t>
            </a:r>
            <a:r>
              <a:rPr lang="ru-RU" sz="1600" dirty="0" err="1" smtClean="0"/>
              <a:t>тыс.руб</a:t>
            </a:r>
            <a:r>
              <a:rPr lang="ru-RU" sz="1400" dirty="0" smtClean="0"/>
              <a:t>. 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6142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011793"/>
              </p:ext>
            </p:extLst>
          </p:nvPr>
        </p:nvGraphicFramePr>
        <p:xfrm>
          <a:off x="467544" y="1268760"/>
          <a:ext cx="8429114" cy="5383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6019"/>
                <a:gridCol w="4911226"/>
                <a:gridCol w="1351869"/>
              </a:tblGrid>
              <a:tr h="3452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Код бюджетной классификации РФ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План на </a:t>
                      </a:r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2020</a:t>
                      </a:r>
                    </a:p>
                    <a:p>
                      <a:pPr algn="ctr" fontAlgn="ctr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год тыс. руб.</a:t>
                      </a:r>
                    </a:p>
                  </a:txBody>
                  <a:tcPr marL="7620" marR="7620" marT="7620" marB="0" anchor="ctr"/>
                </a:tc>
              </a:tr>
              <a:tr h="283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1 00 00000 00 0000 000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НАЛОГОВЫЕ И НЕНАЛОГОВЫЕ ДОХОДЫ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613,0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3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1 01 00000 00 0000 000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НАЛОГИ НА ПРИБЫЛЬ, ДОХОДЫ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252,0,0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37142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1 01 02010 01 0000 110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227.1 и 228 Налогового кодекса Российской Федерации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252,0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3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1 05 00000 00 0000 000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НАЛОГИ НА СОВОКУПНЫЙ ДОХОД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3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1 05  03000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10  0000 110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Единый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сельскохозяйственный налог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3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1 06 00000 00 0000 000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НАЛОГИ НА ИМУЩЕСТВО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308,0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82739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1 06 01030 10 0000 110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лиц, взимаемый по ставкам, применяемым к объектам налогообложения, расположенным в границах сельских поселений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3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1 06 06000 00 0000 110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254,0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5537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1 06 06033 10 0000 110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 с организаций, обладающих земельным участком, расположенным в границах сельских  поселений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5537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1 06 06043 10 0000 110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 с физических лиц, обладающих земельным участком, расположенным в границах сельских поселений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475656" y="439798"/>
            <a:ext cx="5814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Основные характеристики бюджета </a:t>
            </a:r>
            <a:r>
              <a:rPr lang="ru-RU" dirty="0" smtClean="0">
                <a:solidFill>
                  <a:srgbClr val="FF0000"/>
                </a:solidFill>
              </a:rPr>
              <a:t>Максимовского </a:t>
            </a:r>
            <a:r>
              <a:rPr lang="ru-RU" dirty="0">
                <a:solidFill>
                  <a:srgbClr val="FF0000"/>
                </a:solidFill>
              </a:rPr>
              <a:t>сельсовета на </a:t>
            </a:r>
            <a:r>
              <a:rPr lang="ru-RU" dirty="0" smtClean="0">
                <a:solidFill>
                  <a:srgbClr val="FF0000"/>
                </a:solidFill>
              </a:rPr>
              <a:t>2021 </a:t>
            </a:r>
            <a:r>
              <a:rPr lang="ru-RU" dirty="0">
                <a:solidFill>
                  <a:srgbClr val="FF0000"/>
                </a:solidFill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2039909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002340"/>
              </p:ext>
            </p:extLst>
          </p:nvPr>
        </p:nvGraphicFramePr>
        <p:xfrm>
          <a:off x="395536" y="458197"/>
          <a:ext cx="8280920" cy="5923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5472608"/>
                <a:gridCol w="1008112"/>
              </a:tblGrid>
              <a:tr h="23979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1 08 00000 00 0000 000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2,0</a:t>
                      </a:r>
                    </a:p>
                  </a:txBody>
                  <a:tcPr marL="7620" marR="7620" marT="7620" marB="0" anchor="b"/>
                </a:tc>
              </a:tr>
              <a:tr h="10227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1 08 04020 01 0000 110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 за совершение нотариальных действий должностными лицами органов местного самоуправления, уполномоченными в соответствии с законодательными актами Российской Федерации на совершение нотариальных действий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2,0</a:t>
                      </a:r>
                    </a:p>
                  </a:txBody>
                  <a:tcPr marL="7620" marR="7620" marT="7620" marB="0" anchor="b"/>
                </a:tc>
              </a:tr>
              <a:tr h="26360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1 17 00000 00 0000 000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6360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1 17 05050 10 0000 180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 бюджетов сельских поселений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6360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2 00 00000 00 0000 000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2610,3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1666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2 02 00000 00 0000 000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2344,8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1666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2 02 15001 10 0000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Дотации бюджетам сельских поселений на выравнивание бюджетной обеспеченности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1014,7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76972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2 02 35118 10 0000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Субвенции бюджетам сельских поселений на 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114,8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6360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2 02 40000 00 0000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Иные межбюджетные трансферты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1322,0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0227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2 02 40014 10 0000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Межбюджетные трансферты, передаваемые бюджетам сельских поселений из бюджетов муниципальных районов на осуществление части полномочий по решению вопросов местного значения в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соответствии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 заключенными соглашениями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158,8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1666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2 02 49999 10 0000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Прочие межбюджетные трансферты, передаваемые бюджетам сельских поселений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1322,0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6360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ВСЕГО ДОХОДОВ: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3223,3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114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870704511"/>
              </p:ext>
            </p:extLst>
          </p:nvPr>
        </p:nvGraphicFramePr>
        <p:xfrm>
          <a:off x="755576" y="692696"/>
          <a:ext cx="763284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5255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16632"/>
            <a:ext cx="7592631" cy="1143000"/>
          </a:xfrm>
        </p:spPr>
        <p:txBody>
          <a:bodyPr>
            <a:normAutofit/>
          </a:bodyPr>
          <a:lstStyle/>
          <a:p>
            <a:pPr algn="ctr"/>
            <a:r>
              <a:rPr lang="ru-RU" sz="1500" dirty="0" smtClean="0"/>
              <a:t> Расходы  бюджета  муниципального образования «</a:t>
            </a:r>
            <a:r>
              <a:rPr lang="ru-RU" sz="1500" dirty="0" err="1" smtClean="0"/>
              <a:t>Максимовский</a:t>
            </a:r>
            <a:r>
              <a:rPr lang="ru-RU" sz="1500" dirty="0" smtClean="0"/>
              <a:t> сельсовет» </a:t>
            </a:r>
            <a:br>
              <a:rPr lang="ru-RU" sz="1500" dirty="0" smtClean="0"/>
            </a:br>
            <a:r>
              <a:rPr lang="ru-RU" sz="1500" dirty="0" smtClean="0"/>
              <a:t>Октябрьского района Амурской области на </a:t>
            </a:r>
            <a:r>
              <a:rPr lang="ru-RU" sz="1500" dirty="0" smtClean="0"/>
              <a:t>2021год </a:t>
            </a:r>
            <a:r>
              <a:rPr lang="ru-RU" sz="1500" dirty="0" smtClean="0"/>
              <a:t>(</a:t>
            </a:r>
            <a:r>
              <a:rPr lang="ru-RU" sz="1500" dirty="0" err="1" smtClean="0"/>
              <a:t>тыс.руб</a:t>
            </a:r>
            <a:r>
              <a:rPr lang="ru-RU" sz="1500" dirty="0" smtClean="0"/>
              <a:t>)</a:t>
            </a:r>
            <a:endParaRPr lang="ru-RU" sz="15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3891935"/>
              </p:ext>
            </p:extLst>
          </p:nvPr>
        </p:nvGraphicFramePr>
        <p:xfrm>
          <a:off x="971600" y="1412775"/>
          <a:ext cx="6192689" cy="4248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4258"/>
                <a:gridCol w="2508431"/>
              </a:tblGrid>
              <a:tr h="42399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Показатели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/>
                </a:tc>
              </a:tr>
              <a:tr h="31799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Общегосударственные</a:t>
                      </a:r>
                      <a:r>
                        <a:rPr lang="ru-RU" sz="1200" baseline="0" dirty="0" smtClean="0"/>
                        <a:t>  вопросы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1567,6</a:t>
                      </a:r>
                      <a:endParaRPr lang="ru-RU" sz="1200" dirty="0"/>
                    </a:p>
                  </a:txBody>
                  <a:tcPr/>
                </a:tc>
              </a:tr>
              <a:tr h="31799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</a:t>
                      </a:r>
                      <a:r>
                        <a:rPr lang="ru-RU" sz="1200" baseline="0" dirty="0" smtClean="0"/>
                        <a:t> оборона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119,8</a:t>
                      </a:r>
                      <a:endParaRPr lang="ru-RU" sz="1200" dirty="0"/>
                    </a:p>
                  </a:txBody>
                  <a:tcPr/>
                </a:tc>
              </a:tr>
              <a:tr h="52999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безопасность</a:t>
                      </a:r>
                    </a:p>
                    <a:p>
                      <a:r>
                        <a:rPr lang="ru-RU" sz="1200" dirty="0" smtClean="0"/>
                        <a:t>И правоохранительная деятельность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6,2</a:t>
                      </a:r>
                      <a:endParaRPr lang="ru-RU" sz="1200" dirty="0"/>
                    </a:p>
                  </a:txBody>
                  <a:tcPr/>
                </a:tc>
              </a:tr>
              <a:tr h="31799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 экономика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161,8</a:t>
                      </a:r>
                      <a:endParaRPr lang="ru-RU" sz="1200" dirty="0"/>
                    </a:p>
                  </a:txBody>
                  <a:tcPr/>
                </a:tc>
              </a:tr>
              <a:tr h="52999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Жилищно – коммунальное </a:t>
                      </a:r>
                    </a:p>
                    <a:p>
                      <a:r>
                        <a:rPr lang="ru-RU" sz="1200" dirty="0" smtClean="0"/>
                        <a:t>хозяйство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88,8</a:t>
                      </a:r>
                      <a:endParaRPr lang="ru-RU" sz="1200" dirty="0"/>
                    </a:p>
                  </a:txBody>
                  <a:tcPr/>
                </a:tc>
              </a:tr>
              <a:tr h="31799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Культура,</a:t>
                      </a:r>
                      <a:r>
                        <a:rPr lang="ru-RU" sz="1200" baseline="0" dirty="0" smtClean="0"/>
                        <a:t> кинематография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971,5</a:t>
                      </a:r>
                      <a:endParaRPr lang="ru-RU" sz="1200" dirty="0"/>
                    </a:p>
                  </a:txBody>
                  <a:tcPr/>
                </a:tc>
              </a:tr>
              <a:tr h="31799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Социальная</a:t>
                      </a:r>
                      <a:r>
                        <a:rPr lang="ru-RU" sz="1200" baseline="0" dirty="0" smtClean="0"/>
                        <a:t> политика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147,7</a:t>
                      </a:r>
                      <a:endParaRPr lang="ru-RU" sz="1200" dirty="0"/>
                    </a:p>
                  </a:txBody>
                  <a:tcPr/>
                </a:tc>
              </a:tr>
              <a:tr h="31799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Физическая культура и спорт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159,9</a:t>
                      </a:r>
                      <a:endParaRPr lang="ru-RU" sz="1200" dirty="0"/>
                    </a:p>
                  </a:txBody>
                  <a:tcPr/>
                </a:tc>
              </a:tr>
              <a:tr h="85651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Всего расходов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3223,3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62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517</TotalTime>
  <Words>1117</Words>
  <Application>Microsoft Office PowerPoint</Application>
  <PresentationFormat>Экран (4:3)</PresentationFormat>
  <Paragraphs>283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Проект БЮДЖЕТА ДЛЯ ГРАЖДАН  на 2021 год</vt:lpstr>
      <vt:lpstr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vt:lpstr>
      <vt:lpstr>Основные параметры  бюджета муниципального образования «Максимовский сельсовет» Октябрьского района Амурской области на  2021 год</vt:lpstr>
      <vt:lpstr>Утверждено доходов бюджета муниципального  образования « Максимовский сельсовет» на 2021 год</vt:lpstr>
      <vt:lpstr>Доходы бюджета на 2021 год</vt:lpstr>
      <vt:lpstr>Презентация PowerPoint</vt:lpstr>
      <vt:lpstr>Презентация PowerPoint</vt:lpstr>
      <vt:lpstr>Презентация PowerPoint</vt:lpstr>
      <vt:lpstr> Расходы  бюджета  муниципального образования «Максимовский сельсовет»  Октябрьского района Амурской области на 2021год (тыс.руб)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Larisa</dc:creator>
  <cp:lastModifiedBy>Larisa</cp:lastModifiedBy>
  <cp:revision>55</cp:revision>
  <cp:lastPrinted>2021-03-09T06:34:19Z</cp:lastPrinted>
  <dcterms:created xsi:type="dcterms:W3CDTF">2015-12-28T04:15:06Z</dcterms:created>
  <dcterms:modified xsi:type="dcterms:W3CDTF">2021-03-09T07:39:55Z</dcterms:modified>
</cp:coreProperties>
</file>